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48"/>
  </p:notesMasterIdLst>
  <p:handoutMasterIdLst>
    <p:handoutMasterId r:id="rId49"/>
  </p:handoutMasterIdLst>
  <p:sldIdLst>
    <p:sldId id="257" r:id="rId6"/>
    <p:sldId id="260" r:id="rId7"/>
    <p:sldId id="262" r:id="rId8"/>
    <p:sldId id="263" r:id="rId9"/>
    <p:sldId id="1129" r:id="rId10"/>
    <p:sldId id="1122" r:id="rId11"/>
    <p:sldId id="270" r:id="rId12"/>
    <p:sldId id="271" r:id="rId13"/>
    <p:sldId id="350" r:id="rId14"/>
    <p:sldId id="352" r:id="rId15"/>
    <p:sldId id="353" r:id="rId16"/>
    <p:sldId id="1132" r:id="rId17"/>
    <p:sldId id="280" r:id="rId18"/>
    <p:sldId id="275" r:id="rId19"/>
    <p:sldId id="1133" r:id="rId20"/>
    <p:sldId id="279" r:id="rId21"/>
    <p:sldId id="329" r:id="rId22"/>
    <p:sldId id="373" r:id="rId23"/>
    <p:sldId id="1125" r:id="rId24"/>
    <p:sldId id="1097" r:id="rId25"/>
    <p:sldId id="355" r:id="rId26"/>
    <p:sldId id="356" r:id="rId27"/>
    <p:sldId id="357" r:id="rId28"/>
    <p:sldId id="358" r:id="rId29"/>
    <p:sldId id="359" r:id="rId30"/>
    <p:sldId id="1110" r:id="rId31"/>
    <p:sldId id="1109" r:id="rId32"/>
    <p:sldId id="1106" r:id="rId33"/>
    <p:sldId id="1107" r:id="rId34"/>
    <p:sldId id="1126" r:id="rId35"/>
    <p:sldId id="349" r:id="rId36"/>
    <p:sldId id="287" r:id="rId37"/>
    <p:sldId id="291" r:id="rId38"/>
    <p:sldId id="331" r:id="rId39"/>
    <p:sldId id="332" r:id="rId40"/>
    <p:sldId id="337" r:id="rId41"/>
    <p:sldId id="1130" r:id="rId42"/>
    <p:sldId id="1131" r:id="rId43"/>
    <p:sldId id="371" r:id="rId44"/>
    <p:sldId id="370" r:id="rId45"/>
    <p:sldId id="344" r:id="rId46"/>
    <p:sldId id="345"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C09"/>
    <a:srgbClr val="FFAE0D"/>
    <a:srgbClr val="002060"/>
    <a:srgbClr val="2C3234"/>
    <a:srgbClr val="6D6E6F"/>
    <a:srgbClr val="342313"/>
    <a:srgbClr val="FFF5E0"/>
    <a:srgbClr val="10253F"/>
    <a:srgbClr val="565656"/>
    <a:srgbClr val="3D2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54" autoAdjust="0"/>
    <p:restoredTop sz="96106" autoAdjust="0"/>
  </p:normalViewPr>
  <p:slideViewPr>
    <p:cSldViewPr snapToGrid="0" snapToObjects="1">
      <p:cViewPr varScale="1">
        <p:scale>
          <a:sx n="112" d="100"/>
          <a:sy n="112" d="100"/>
        </p:scale>
        <p:origin x="82" y="72"/>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392"/>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9/10/2025</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9/10/2025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131837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32</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414484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282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39</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41</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42</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A842-A18A-ECE3-E763-6D530BE1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4C57E-2F13-B9B5-3DE8-C258B83B7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8176F-7241-02DB-DDCD-9B39EF36678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D9A5F9CF-F7B6-6F3F-CE1E-092AADEF8918}"/>
              </a:ext>
            </a:extLst>
          </p:cNvPr>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128082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142533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403129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09373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18" Type="http://schemas.openxmlformats.org/officeDocument/2006/relationships/image" Target="../media/image42.jpeg"/><Relationship Id="rId3" Type="http://schemas.openxmlformats.org/officeDocument/2006/relationships/notesSlide" Target="../notesSlides/notesSlide17.xml"/><Relationship Id="rId21" Type="http://schemas.openxmlformats.org/officeDocument/2006/relationships/image" Target="../media/image44.jpg"/><Relationship Id="rId7" Type="http://schemas.microsoft.com/office/2007/relationships/hdphoto" Target="../media/hdphoto1.wdp"/><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slideLayout" Target="../slideLayouts/slideLayout11.xml"/><Relationship Id="rId16" Type="http://schemas.openxmlformats.org/officeDocument/2006/relationships/image" Target="../media/image40.png"/><Relationship Id="rId20" Type="http://schemas.microsoft.com/office/2007/relationships/hdphoto" Target="../media/hdphoto5.wdp"/><Relationship Id="rId1" Type="http://schemas.openxmlformats.org/officeDocument/2006/relationships/tags" Target="../tags/tag6.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2.png"/><Relationship Id="rId9" Type="http://schemas.microsoft.com/office/2007/relationships/hdphoto" Target="../media/hdphoto2.wdp"/><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42.jpeg"/><Relationship Id="rId2" Type="http://schemas.openxmlformats.org/officeDocument/2006/relationships/slideLayout" Target="../slideLayouts/slideLayout11.xml"/><Relationship Id="rId16" Type="http://schemas.openxmlformats.org/officeDocument/2006/relationships/image" Target="../media/image41.png"/><Relationship Id="rId20" Type="http://schemas.openxmlformats.org/officeDocument/2006/relationships/image" Target="../media/image44.jpg"/><Relationship Id="rId1" Type="http://schemas.openxmlformats.org/officeDocument/2006/relationships/tags" Target="../tags/tag7.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0.png"/><Relationship Id="rId10" Type="http://schemas.microsoft.com/office/2007/relationships/hdphoto" Target="../media/hdphoto3.wdp"/><Relationship Id="rId19" Type="http://schemas.microsoft.com/office/2007/relationships/hdphoto" Target="../media/hdphoto5.wdp"/><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18" Type="http://schemas.openxmlformats.org/officeDocument/2006/relationships/image" Target="../media/image42.jpeg"/><Relationship Id="rId3" Type="http://schemas.openxmlformats.org/officeDocument/2006/relationships/notesSlide" Target="../notesSlides/notesSlide18.xml"/><Relationship Id="rId21" Type="http://schemas.openxmlformats.org/officeDocument/2006/relationships/image" Target="../media/image44.jpg"/><Relationship Id="rId7" Type="http://schemas.microsoft.com/office/2007/relationships/hdphoto" Target="../media/hdphoto1.wdp"/><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slideLayout" Target="../slideLayouts/slideLayout11.xml"/><Relationship Id="rId16" Type="http://schemas.openxmlformats.org/officeDocument/2006/relationships/image" Target="../media/image40.png"/><Relationship Id="rId20" Type="http://schemas.microsoft.com/office/2007/relationships/hdphoto" Target="../media/hdphoto5.wdp"/><Relationship Id="rId1" Type="http://schemas.openxmlformats.org/officeDocument/2006/relationships/tags" Target="../tags/tag8.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image" Target="../media/image43.png"/><Relationship Id="rId4" Type="http://schemas.openxmlformats.org/officeDocument/2006/relationships/image" Target="../media/image32.png"/><Relationship Id="rId9" Type="http://schemas.microsoft.com/office/2007/relationships/hdphoto" Target="../media/hdphoto2.wdp"/><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6.wdp"/><Relationship Id="rId12" Type="http://schemas.microsoft.com/office/2007/relationships/hdphoto" Target="../media/hdphoto1.wdp"/><Relationship Id="rId2" Type="http://schemas.openxmlformats.org/officeDocument/2006/relationships/image" Target="../media/image45.jpeg"/><Relationship Id="rId16"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16.JPG"/><Relationship Id="rId9" Type="http://schemas.openxmlformats.org/officeDocument/2006/relationships/image" Target="../media/image13.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6.wdp"/><Relationship Id="rId12" Type="http://schemas.openxmlformats.org/officeDocument/2006/relationships/image" Target="../media/image13.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6.JPG"/><Relationship Id="rId9" Type="http://schemas.openxmlformats.org/officeDocument/2006/relationships/image" Target="../media/image36.png"/><Relationship Id="rId14"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3.png"/><Relationship Id="rId18" Type="http://schemas.openxmlformats.org/officeDocument/2006/relationships/image" Target="../media/image57.png"/><Relationship Id="rId3" Type="http://schemas.openxmlformats.org/officeDocument/2006/relationships/notesSlide" Target="../notesSlides/notesSlide20.xml"/><Relationship Id="rId7" Type="http://schemas.openxmlformats.org/officeDocument/2006/relationships/image" Target="../media/image47.png"/><Relationship Id="rId12" Type="http://schemas.microsoft.com/office/2007/relationships/hdphoto" Target="../media/hdphoto9.wdp"/><Relationship Id="rId17" Type="http://schemas.microsoft.com/office/2007/relationships/hdphoto" Target="../media/hdphoto3.wdp"/><Relationship Id="rId2" Type="http://schemas.openxmlformats.org/officeDocument/2006/relationships/slideLayout" Target="../slideLayouts/slideLayout2.xml"/><Relationship Id="rId16" Type="http://schemas.openxmlformats.org/officeDocument/2006/relationships/image" Target="../media/image36.png"/><Relationship Id="rId20" Type="http://schemas.openxmlformats.org/officeDocument/2006/relationships/image" Target="../media/image44.jpg"/><Relationship Id="rId1" Type="http://schemas.openxmlformats.org/officeDocument/2006/relationships/tags" Target="../tags/tag10.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jpeg"/><Relationship Id="rId15" Type="http://schemas.microsoft.com/office/2007/relationships/hdphoto" Target="../media/hdphoto1.wdp"/><Relationship Id="rId10" Type="http://schemas.microsoft.com/office/2007/relationships/hdphoto" Target="../media/hdphoto8.wdp"/><Relationship Id="rId19" Type="http://schemas.microsoft.com/office/2007/relationships/hdphoto" Target="../media/hdphoto10.wdp"/><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4.png"/><Relationship Id="rId18" Type="http://schemas.microsoft.com/office/2007/relationships/hdphoto" Target="../media/hdphoto10.wdp"/><Relationship Id="rId26" Type="http://schemas.openxmlformats.org/officeDocument/2006/relationships/image" Target="../media/image37.png"/><Relationship Id="rId3" Type="http://schemas.openxmlformats.org/officeDocument/2006/relationships/notesSlide" Target="../notesSlides/notesSlide21.xml"/><Relationship Id="rId21" Type="http://schemas.openxmlformats.org/officeDocument/2006/relationships/image" Target="../media/image39.png"/><Relationship Id="rId7" Type="http://schemas.microsoft.com/office/2007/relationships/hdphoto" Target="../media/hdphoto6.wdp"/><Relationship Id="rId12" Type="http://schemas.openxmlformats.org/officeDocument/2006/relationships/image" Target="../media/image33.png"/><Relationship Id="rId17" Type="http://schemas.openxmlformats.org/officeDocument/2006/relationships/image" Target="../media/image57.png"/><Relationship Id="rId25" Type="http://schemas.microsoft.com/office/2007/relationships/hdphoto" Target="../media/hdphoto2.wdp"/><Relationship Id="rId2" Type="http://schemas.openxmlformats.org/officeDocument/2006/relationships/slideLayout" Target="../slideLayouts/slideLayout2.xml"/><Relationship Id="rId16" Type="http://schemas.microsoft.com/office/2007/relationships/hdphoto" Target="../media/hdphoto3.wdp"/><Relationship Id="rId20" Type="http://schemas.openxmlformats.org/officeDocument/2006/relationships/image" Target="../media/image38.png"/><Relationship Id="rId1" Type="http://schemas.openxmlformats.org/officeDocument/2006/relationships/tags" Target="../tags/tag11.xml"/><Relationship Id="rId6" Type="http://schemas.openxmlformats.org/officeDocument/2006/relationships/image" Target="../media/image47.png"/><Relationship Id="rId11" Type="http://schemas.microsoft.com/office/2007/relationships/hdphoto" Target="../media/hdphoto9.wdp"/><Relationship Id="rId24" Type="http://schemas.openxmlformats.org/officeDocument/2006/relationships/image" Target="../media/image35.png"/><Relationship Id="rId5" Type="http://schemas.openxmlformats.org/officeDocument/2006/relationships/image" Target="../media/image53.jpeg"/><Relationship Id="rId15" Type="http://schemas.openxmlformats.org/officeDocument/2006/relationships/image" Target="../media/image36.png"/><Relationship Id="rId23" Type="http://schemas.openxmlformats.org/officeDocument/2006/relationships/image" Target="../media/image58.png"/><Relationship Id="rId28" Type="http://schemas.openxmlformats.org/officeDocument/2006/relationships/image" Target="../media/image44.jpg"/><Relationship Id="rId10" Type="http://schemas.openxmlformats.org/officeDocument/2006/relationships/image" Target="../media/image56.png"/><Relationship Id="rId19" Type="http://schemas.openxmlformats.org/officeDocument/2006/relationships/image" Target="../media/image54.png"/><Relationship Id="rId4" Type="http://schemas.openxmlformats.org/officeDocument/2006/relationships/image" Target="../media/image52.png"/><Relationship Id="rId9" Type="http://schemas.microsoft.com/office/2007/relationships/hdphoto" Target="../media/hdphoto8.wdp"/><Relationship Id="rId14" Type="http://schemas.microsoft.com/office/2007/relationships/hdphoto" Target="../media/hdphoto1.wdp"/><Relationship Id="rId22" Type="http://schemas.openxmlformats.org/officeDocument/2006/relationships/image" Target="../media/image40.png"/><Relationship Id="rId27"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bin"/><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2.bin"/><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JP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STAFF</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a hot and cold supper item, serve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1138492" y="3293893"/>
            <a:ext cx="4957508"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 </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 </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E5F95-CAB1-7AC4-8970-2F8D152C7E27}"/>
              </a:ext>
            </a:extLst>
          </p:cNvPr>
          <p:cNvPicPr>
            <a:picLocks noChangeAspect="1"/>
          </p:cNvPicPr>
          <p:nvPr/>
        </p:nvPicPr>
        <p:blipFill rotWithShape="1">
          <a:blip r:embed="rId4"/>
          <a:srcRect b="58128"/>
          <a:stretch/>
        </p:blipFill>
        <p:spPr>
          <a:xfrm>
            <a:off x="343457" y="859747"/>
            <a:ext cx="2992526" cy="2705184"/>
          </a:xfrm>
          <a:prstGeom prst="rect">
            <a:avLst/>
          </a:prstGeom>
        </p:spPr>
      </p:pic>
      <p:sp>
        <p:nvSpPr>
          <p:cNvPr id="2" name="Rectangle 1">
            <a:extLst>
              <a:ext uri="{FF2B5EF4-FFF2-40B4-BE49-F238E27FC236}">
                <a16:creationId xmlns:a16="http://schemas.microsoft.com/office/drawing/2014/main" id="{78688440-B9D9-1235-6E3E-7F0EFDFE1F0A}"/>
              </a:ext>
            </a:extLst>
          </p:cNvPr>
          <p:cNvSpPr/>
          <p:nvPr/>
        </p:nvSpPr>
        <p:spPr>
          <a:xfrm>
            <a:off x="3864596" y="0"/>
            <a:ext cx="8360230"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4174004" y="255053"/>
            <a:ext cx="7741415" cy="1325563"/>
          </a:xfrm>
        </p:spPr>
        <p:txBody>
          <a:bodyPr>
            <a:noAutofit/>
          </a:bodyPr>
          <a:lstStyle/>
          <a:p>
            <a:pPr algn="l"/>
            <a:r>
              <a:rPr lang="en-US" sz="8800" dirty="0">
                <a:solidFill>
                  <a:schemeClr val="bg1">
                    <a:lumMod val="95000"/>
                  </a:schemeClr>
                </a:solidFill>
              </a:rPr>
              <a:t>Entrée Satisfaction Activity</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67879" y="2212339"/>
            <a:ext cx="7056947" cy="12166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Let’s put ourselves in our student’s perspective. </a:t>
            </a:r>
          </a:p>
          <a:p>
            <a:pPr marL="0" indent="0">
              <a:spcBef>
                <a:spcPts val="0"/>
              </a:spcBef>
              <a:spcAft>
                <a:spcPts val="1000"/>
              </a:spcAft>
              <a:buNone/>
            </a:pPr>
            <a:endParaRPr lang="en-US" altLang="en-US" sz="2800" dirty="0">
              <a:solidFill>
                <a:schemeClr val="bg1">
                  <a:lumMod val="9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99D97001-E301-D8C4-B843-E29CFF63E118}"/>
              </a:ext>
            </a:extLst>
          </p:cNvPr>
          <p:cNvSpPr txBox="1"/>
          <p:nvPr/>
        </p:nvSpPr>
        <p:spPr>
          <a:xfrm>
            <a:off x="5206212" y="4219307"/>
            <a:ext cx="6152146" cy="1200329"/>
          </a:xfrm>
          <a:prstGeom prst="rect">
            <a:avLst/>
          </a:prstGeom>
          <a:noFill/>
        </p:spPr>
        <p:txBody>
          <a:bodyPr wrap="square">
            <a:spAutoFit/>
          </a:bodyPr>
          <a:lstStyle/>
          <a:p>
            <a:pPr marL="0" indent="0">
              <a:spcBef>
                <a:spcPts val="0"/>
              </a:spcBef>
              <a:spcAft>
                <a:spcPts val="1000"/>
              </a:spcAft>
              <a:buNone/>
            </a:pPr>
            <a:r>
              <a:rPr lang="en-US" altLang="en-US" sz="2400" b="1" dirty="0">
                <a:solidFill>
                  <a:schemeClr val="bg1">
                    <a:lumMod val="95000"/>
                  </a:schemeClr>
                </a:solidFill>
                <a:latin typeface="Century Gothic" panose="020B0502020202020204" pitchFamily="34" charset="0"/>
              </a:rPr>
              <a:t>If you were a student at your school, in any grade, what entrée would you select from the menu?</a:t>
            </a:r>
          </a:p>
        </p:txBody>
      </p:sp>
      <p:sp>
        <p:nvSpPr>
          <p:cNvPr id="11" name="Content Placeholder 2">
            <a:extLst>
              <a:ext uri="{FF2B5EF4-FFF2-40B4-BE49-F238E27FC236}">
                <a16:creationId xmlns:a16="http://schemas.microsoft.com/office/drawing/2014/main" id="{33E5DABC-6113-DCC9-78E1-828A1DFFB795}"/>
              </a:ext>
            </a:extLst>
          </p:cNvPr>
          <p:cNvSpPr txBox="1">
            <a:spLocks/>
          </p:cNvSpPr>
          <p:nvPr/>
        </p:nvSpPr>
        <p:spPr>
          <a:xfrm>
            <a:off x="5017136" y="1927158"/>
            <a:ext cx="7032611" cy="205551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800" dirty="0">
                <a:solidFill>
                  <a:schemeClr val="bg1">
                    <a:lumMod val="95000"/>
                  </a:schemeClr>
                </a:solidFill>
                <a:latin typeface="Century Gothic" panose="020B0502020202020204" pitchFamily="34" charset="0"/>
              </a:rPr>
              <a:t>If a majority of students are going to want the Cheeseburger entrée, then offer it on the menu rather than the Yellow Submarine Sandwich.</a:t>
            </a:r>
            <a:endParaRPr lang="en-US" altLang="en-US" sz="28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1BD57E25-79AC-4535-CA30-EAADE71C879E}"/>
              </a:ext>
            </a:extLst>
          </p:cNvPr>
          <p:cNvSpPr txBox="1">
            <a:spLocks/>
          </p:cNvSpPr>
          <p:nvPr/>
        </p:nvSpPr>
        <p:spPr>
          <a:xfrm>
            <a:off x="4787968" y="3902603"/>
            <a:ext cx="6988631" cy="1813510"/>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800" dirty="0">
                <a:solidFill>
                  <a:schemeClr val="bg1">
                    <a:lumMod val="95000"/>
                  </a:schemeClr>
                </a:solidFill>
                <a:latin typeface="Century Gothic" panose="020B0502020202020204" pitchFamily="34" charset="0"/>
              </a:rPr>
              <a:t>How many times a week would you like to receive a cold sandwich before you stopped coming to the cafeteria for supper?</a:t>
            </a:r>
            <a:endParaRPr lang="en-US" altLang="en-US" sz="2400" dirty="0">
              <a:solidFill>
                <a:schemeClr val="bg1">
                  <a:lumMod val="95000"/>
                </a:schemeClr>
              </a:solidFill>
              <a:latin typeface="Century Gothic" panose="020B0502020202020204" pitchFamily="34" charset="0"/>
            </a:endParaRPr>
          </a:p>
        </p:txBody>
      </p:sp>
      <p:sp>
        <p:nvSpPr>
          <p:cNvPr id="13" name="Oval 12">
            <a:extLst>
              <a:ext uri="{FF2B5EF4-FFF2-40B4-BE49-F238E27FC236}">
                <a16:creationId xmlns:a16="http://schemas.microsoft.com/office/drawing/2014/main" id="{C0EFF057-8134-F089-360B-7C93226C420E}"/>
              </a:ext>
            </a:extLst>
          </p:cNvPr>
          <p:cNvSpPr/>
          <p:nvPr/>
        </p:nvSpPr>
        <p:spPr>
          <a:xfrm>
            <a:off x="466776" y="1041197"/>
            <a:ext cx="2732204" cy="996217"/>
          </a:xfrm>
          <a:prstGeom prst="ellipse">
            <a:avLst/>
          </a:prstGeom>
          <a:noFill/>
          <a:ln w="571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1DBD00-834C-39E2-33B2-F860977AE284}"/>
              </a:ext>
            </a:extLst>
          </p:cNvPr>
          <p:cNvPicPr>
            <a:picLocks noChangeAspect="1"/>
          </p:cNvPicPr>
          <p:nvPr/>
        </p:nvPicPr>
        <p:blipFill rotWithShape="1">
          <a:blip r:embed="rId4"/>
          <a:srcRect t="70988"/>
          <a:stretch/>
        </p:blipFill>
        <p:spPr>
          <a:xfrm>
            <a:off x="343457" y="3403281"/>
            <a:ext cx="2978842" cy="1873404"/>
          </a:xfrm>
          <a:prstGeom prst="rect">
            <a:avLst/>
          </a:prstGeom>
        </p:spPr>
      </p:pic>
      <p:sp>
        <p:nvSpPr>
          <p:cNvPr id="16" name="Rectangle 15">
            <a:extLst>
              <a:ext uri="{FF2B5EF4-FFF2-40B4-BE49-F238E27FC236}">
                <a16:creationId xmlns:a16="http://schemas.microsoft.com/office/drawing/2014/main" id="{0F4CFA74-C075-4E7F-E9D0-304531C1686B}"/>
              </a:ext>
            </a:extLst>
          </p:cNvPr>
          <p:cNvSpPr/>
          <p:nvPr/>
        </p:nvSpPr>
        <p:spPr>
          <a:xfrm>
            <a:off x="-20960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F7509F-7BC3-B109-626C-629FD471BD80}"/>
              </a:ext>
            </a:extLst>
          </p:cNvPr>
          <p:cNvSpPr/>
          <p:nvPr/>
        </p:nvSpPr>
        <p:spPr>
          <a:xfrm>
            <a:off x="3279387" y="698470"/>
            <a:ext cx="577515" cy="54610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F0D40428-3087-8D1A-C17B-B38C41BB32CD}"/>
              </a:ext>
            </a:extLst>
          </p:cNvPr>
          <p:cNvSpPr/>
          <p:nvPr/>
        </p:nvSpPr>
        <p:spPr>
          <a:xfrm>
            <a:off x="3407029" y="2532962"/>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A7FF4B0-FB46-C32C-3C1A-31A7DAC077D0}"/>
              </a:ext>
            </a:extLst>
          </p:cNvPr>
          <p:cNvSpPr/>
          <p:nvPr/>
        </p:nvSpPr>
        <p:spPr>
          <a:xfrm>
            <a:off x="3391104" y="380925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5660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1"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19889" y="390932"/>
            <a:ext cx="5657265" cy="1325563"/>
          </a:xfrm>
        </p:spPr>
        <p:txBody>
          <a:bodyPr>
            <a:noAutofit/>
          </a:bodyPr>
          <a:lstStyle/>
          <a:p>
            <a:r>
              <a:rPr lang="en-US" sz="8800" dirty="0">
                <a:solidFill>
                  <a:schemeClr val="bg1">
                    <a:lumMod val="95000"/>
                  </a:schemeClr>
                </a:solidFill>
              </a:rPr>
              <a:t>Menu Guidelines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096000" y="1861968"/>
            <a:ext cx="528681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available to every participant during service;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Prepare the “4 and Under” menu for AECP and community participants under the age of 4.</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 </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83C6D5-DA0A-4DCD-540F-B4ABA88FD76D}"/>
              </a:ext>
            </a:extLst>
          </p:cNvPr>
          <p:cNvPicPr>
            <a:picLocks noChangeAspect="1"/>
          </p:cNvPicPr>
          <p:nvPr/>
        </p:nvPicPr>
        <p:blipFill>
          <a:blip r:embed="rId3"/>
          <a:srcRect l="12941" r="12941"/>
          <a:stretch/>
        </p:blipFill>
        <p:spPr>
          <a:xfrm>
            <a:off x="142489" y="204166"/>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 name="Flowchart: Connector 2">
            <a:extLst>
              <a:ext uri="{FF2B5EF4-FFF2-40B4-BE49-F238E27FC236}">
                <a16:creationId xmlns:a16="http://schemas.microsoft.com/office/drawing/2014/main" id="{EF152974-1F6B-89F4-3C9E-1D43E1B703EB}"/>
              </a:ext>
            </a:extLst>
          </p:cNvPr>
          <p:cNvSpPr/>
          <p:nvPr/>
        </p:nvSpPr>
        <p:spPr>
          <a:xfrm>
            <a:off x="3222773" y="4068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C16237D-010E-9A1E-1AC5-836EB30E7777}"/>
              </a:ext>
            </a:extLst>
          </p:cNvPr>
          <p:cNvSpPr/>
          <p:nvPr/>
        </p:nvSpPr>
        <p:spPr>
          <a:xfrm>
            <a:off x="1810741" y="505430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8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160">
        <p159:morph option="byObject"/>
      </p:transition>
    </mc:Choice>
    <mc:Fallback xmlns="">
      <p:transition spd="slow" advTm="7016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40632" y="527194"/>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296883" y="2596321"/>
            <a:ext cx="5352785" cy="3596882"/>
          </a:xfrm>
          <a:prstGeom prst="rect">
            <a:avLst/>
          </a:prstGeom>
          <a:noFill/>
        </p:spPr>
        <p:txBody>
          <a:bodyPr wrap="square">
            <a:spAutoFit/>
          </a:bodyPr>
          <a:lstStyle/>
          <a:p>
            <a:pPr>
              <a:lnSpc>
                <a:spcPct val="90000"/>
              </a:lnSpc>
              <a:spcBef>
                <a:spcPts val="1200"/>
              </a:spcBef>
              <a:spcAft>
                <a:spcPts val="400"/>
              </a:spcAft>
            </a:pPr>
            <a:r>
              <a:rPr lang="en-US" sz="2400" dirty="0">
                <a:solidFill>
                  <a:schemeClr val="tx2">
                    <a:lumMod val="50000"/>
                  </a:schemeClr>
                </a:solidFill>
                <a:latin typeface="Century Gothic" panose="020B0502020202020204" pitchFamily="34" charset="0"/>
              </a:rPr>
              <a:t>Ensure portion size and component type meet reimbursable meal requirements.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a:t>
            </a:r>
            <a:r>
              <a:rPr lang="en-US" sz="2400" b="1" dirty="0">
                <a:solidFill>
                  <a:srgbClr val="7F0000"/>
                </a:solidFill>
                <a:latin typeface="Century Gothic" panose="020B0502020202020204" pitchFamily="34" charset="0"/>
              </a:rPr>
              <a:t>RED</a:t>
            </a:r>
            <a:r>
              <a:rPr lang="en-US" sz="2400" dirty="0">
                <a:solidFill>
                  <a:schemeClr val="tx2">
                    <a:lumMod val="50000"/>
                  </a:schemeClr>
                </a:solidFill>
                <a:latin typeface="Century Gothic" panose="020B0502020202020204" pitchFamily="34" charset="0"/>
              </a:rPr>
              <a:t> pen</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94264" y="2225222"/>
            <a:ext cx="619079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1</a:t>
            </a:r>
            <a:r>
              <a:rPr lang="en-US" altLang="en-US" sz="2400" baseline="30000" dirty="0">
                <a:solidFill>
                  <a:schemeClr val="bg1"/>
                </a:solidFill>
                <a:latin typeface="Century Gothic" panose="020B0502020202020204" pitchFamily="34" charset="0"/>
              </a:rPr>
              <a:t>st</a:t>
            </a:r>
            <a:r>
              <a:rPr lang="en-US" altLang="en-US" sz="2400" dirty="0">
                <a:solidFill>
                  <a:schemeClr val="bg1"/>
                </a:solidFill>
                <a:latin typeface="Century Gothic" panose="020B0502020202020204" pitchFamily="34" charset="0"/>
              </a:rPr>
              <a:t> grade. </a:t>
            </a:r>
          </a:p>
          <a:p>
            <a:pPr marL="0" indent="0" algn="ctr">
              <a:spcBef>
                <a:spcPts val="0"/>
              </a:spcBef>
              <a:buNone/>
            </a:pPr>
            <a:endParaRPr lang="en-US" altLang="en-US" sz="2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ED3E0DE8-23A2-2552-1FF9-370BA0F9C6C9}"/>
              </a:ext>
            </a:extLst>
          </p:cNvPr>
          <p:cNvSpPr txBox="1"/>
          <p:nvPr/>
        </p:nvSpPr>
        <p:spPr>
          <a:xfrm>
            <a:off x="2833114" y="3745826"/>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in grades kinder and under.</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in 1st grade and above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943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493">
        <p159:morph option="byObject"/>
      </p:transition>
    </mc:Choice>
    <mc:Fallback xmlns="">
      <p:transition spd="slow" advTm="6749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3"/>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4"/>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5"/>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6"/>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7"/>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Nutrition Specialists  </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Make substitutions provided by the Nutrition Specialist </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3"/>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b="1"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1062" y="1387293"/>
            <a:ext cx="5947878" cy="1323439"/>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is used whenever</a:t>
            </a:r>
            <a:r>
              <a:rPr lang="en-US" sz="2000" dirty="0">
                <a:solidFill>
                  <a:schemeClr val="tx2">
                    <a:lumMod val="50000"/>
                  </a:schemeClr>
                </a:solidFill>
                <a:latin typeface="Century Gothic" panose="020B0502020202020204" pitchFamily="34" charset="0"/>
              </a:rPr>
              <a:t> food is being served outside of FSD hands.</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5093702"/>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Meal kit will be documented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CMS number.</a:t>
            </a:r>
          </a:p>
          <a:p>
            <a:pPr marL="342900" indent="-342900">
              <a:buFont typeface="Arial" panose="020B0604020202020204" pitchFamily="34" charset="0"/>
              <a:buChar char="•"/>
            </a:pPr>
            <a:endParaRPr lang="en-US" sz="5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Detail all components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28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Staple the “Meal Components for Supper Meal Kits “ menu to the </a:t>
            </a:r>
            <a:r>
              <a:rPr lang="en-US" sz="2000" i="1" dirty="0">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a:p>
            <a:r>
              <a:rPr lang="en-US" sz="2000" i="1" dirty="0">
                <a:solidFill>
                  <a:srgbClr val="10253F"/>
                </a:solidFill>
                <a:latin typeface="Century Gothic" panose="020B0502020202020204" pitchFamily="34" charset="0"/>
              </a:rPr>
              <a:t>Food services website &gt; Menu &gt; Menu Resources</a:t>
            </a: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358864" y="4557959"/>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a:srcRect l="15015" r="15015"/>
          <a:stretch/>
        </p:blipFill>
        <p:spPr>
          <a:xfrm>
            <a:off x="-158932" y="0"/>
            <a:ext cx="6186957" cy="589973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067443" y="3634154"/>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38889E-6 -4.81481E-6 L -0.20243 0.38357 " pathEditMode="relative" rAng="0" ptsTypes="AA">
                                      <p:cBhvr>
                                        <p:cTn id="10" dur="1000" fill="hold"/>
                                        <p:tgtEl>
                                          <p:spTgt spid="1050"/>
                                        </p:tgtEl>
                                        <p:attrNameLst>
                                          <p:attrName>ppt_x</p:attrName>
                                          <p:attrName>ppt_y</p:attrName>
                                        </p:attrNameLst>
                                      </p:cBhvr>
                                      <p:rCtr x="-10122" y="19167"/>
                                    </p:animMotion>
                                  </p:childTnLst>
                                </p:cTn>
                              </p:par>
                              <p:par>
                                <p:cTn id="11" presetID="42" presetClass="path" presetSubtype="0" accel="50000" decel="50000" fill="hold" nodeType="withEffect">
                                  <p:stCondLst>
                                    <p:cond delay="0"/>
                                  </p:stCondLst>
                                  <p:childTnLst>
                                    <p:animMotion origin="layout" path="M -0.03255 0.01435 L -0.07369 0.36806 " pathEditMode="relative" rAng="0" ptsTypes="AA">
                                      <p:cBhvr>
                                        <p:cTn id="12" dur="1000" fill="hold"/>
                                        <p:tgtEl>
                                          <p:spTgt spid="1046"/>
                                        </p:tgtEl>
                                        <p:attrNameLst>
                                          <p:attrName>ppt_x</p:attrName>
                                          <p:attrName>ppt_y</p:attrName>
                                        </p:attrNameLst>
                                      </p:cBhvr>
                                      <p:rCtr x="-2057" y="1768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3"/>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3"/>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6"/>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1.85185E-6 L -0.17049 0.41158 " pathEditMode="relative" rAng="0" ptsTypes="AA">
                                      <p:cBhvr>
                                        <p:cTn id="10" dur="1000" fill="hold"/>
                                        <p:tgtEl>
                                          <p:spTgt spid="1052"/>
                                        </p:tgtEl>
                                        <p:attrNameLst>
                                          <p:attrName>ppt_x</p:attrName>
                                          <p:attrName>ppt_y</p:attrName>
                                        </p:attrNameLst>
                                      </p:cBhvr>
                                      <p:rCtr x="-8524" y="20579"/>
                                    </p:animMotion>
                                  </p:childTnLst>
                                </p:cTn>
                              </p:par>
                              <p:par>
                                <p:cTn id="11" presetID="42" presetClass="path" presetSubtype="0" accel="50000" decel="50000" fill="hold" nodeType="withEffect">
                                  <p:stCondLst>
                                    <p:cond delay="0"/>
                                  </p:stCondLst>
                                  <p:childTnLst>
                                    <p:animMotion origin="layout" path="M -5.55556E-7 1.11111E-6 L -0.19305 0.43287 " pathEditMode="relative" rAng="0" ptsTypes="AA">
                                      <p:cBhvr>
                                        <p:cTn id="12" dur="1000" fill="hold"/>
                                        <p:tgtEl>
                                          <p:spTgt spid="1050"/>
                                        </p:tgtEl>
                                        <p:attrNameLst>
                                          <p:attrName>ppt_x</p:attrName>
                                          <p:attrName>ppt_y</p:attrName>
                                        </p:attrNameLst>
                                      </p:cBhvr>
                                      <p:rCtr x="-9653" y="21644"/>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4"/>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4"/>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7"/>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05556E-6 4.81481E-6 L 0.0125 0.42268 " pathEditMode="relative" rAng="0" ptsTypes="AA">
                                      <p:cBhvr>
                                        <p:cTn id="10" dur="2000" fill="hold"/>
                                        <p:tgtEl>
                                          <p:spTgt spid="1048"/>
                                        </p:tgtEl>
                                        <p:attrNameLst>
                                          <p:attrName>ppt_x</p:attrName>
                                          <p:attrName>ppt_y</p:attrName>
                                        </p:attrNameLst>
                                      </p:cBhvr>
                                      <p:rCtr x="625" y="21134"/>
                                    </p:animMotion>
                                  </p:childTnLst>
                                </p:cTn>
                              </p:par>
                              <p:par>
                                <p:cTn id="11" presetID="42" presetClass="path" presetSubtype="0" accel="50000" decel="50000" fill="hold" nodeType="withEffect">
                                  <p:stCondLst>
                                    <p:cond delay="0"/>
                                  </p:stCondLst>
                                  <p:childTnLst>
                                    <p:animMotion origin="layout" path="M 2.77778E-7 0 L 0.0092 0.40903 " pathEditMode="relative" rAng="0" ptsTypes="AA">
                                      <p:cBhvr>
                                        <p:cTn id="12" dur="2000" fill="hold"/>
                                        <p:tgtEl>
                                          <p:spTgt spid="1046"/>
                                        </p:tgtEl>
                                        <p:attrNameLst>
                                          <p:attrName>ppt_x</p:attrName>
                                          <p:attrName>ppt_y</p:attrName>
                                        </p:attrNameLst>
                                      </p:cBhvr>
                                      <p:rCtr x="451" y="20440"/>
                                    </p:animMotion>
                                  </p:childTnLst>
                                </p:cTn>
                              </p:par>
                              <p:par>
                                <p:cTn id="13" presetID="42" presetClass="path" presetSubtype="0" accel="50000" decel="50000" fill="hold" nodeType="withEffect">
                                  <p:stCondLst>
                                    <p:cond delay="0"/>
                                  </p:stCondLst>
                                  <p:childTnLst>
                                    <p:animMotion origin="layout" path="M 3.05556E-6 -4.81481E-6 L 0.00937 0.41297 " pathEditMode="relative" rAng="0" ptsTypes="AA">
                                      <p:cBhvr>
                                        <p:cTn id="14" dur="2000" fill="hold"/>
                                        <p:tgtEl>
                                          <p:spTgt spid="1052"/>
                                        </p:tgtEl>
                                        <p:attrNameLst>
                                          <p:attrName>ppt_x</p:attrName>
                                          <p:attrName>ppt_y</p:attrName>
                                        </p:attrNameLst>
                                      </p:cBhvr>
                                      <p:rCtr x="469" y="20648"/>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4"/>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5638 0.00047 " pathEditMode="relative" rAng="0" ptsTypes="AA">
                                      <p:cBhvr>
                                        <p:cTn id="6" dur="2000" fill="hold"/>
                                        <p:tgtEl>
                                          <p:spTgt spid="5"/>
                                        </p:tgtEl>
                                        <p:attrNameLst>
                                          <p:attrName>ppt_x</p:attrName>
                                          <p:attrName>ppt_y</p:attrName>
                                        </p:attrNameLst>
                                      </p:cBhvr>
                                      <p:rCtr x="-28190" y="2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2D5349B6-C41C-357B-A073-1225C7E321B4}"/>
              </a:ext>
            </a:extLst>
          </p:cNvPr>
          <p:cNvSpPr/>
          <p:nvPr/>
        </p:nvSpPr>
        <p:spPr>
          <a:xfrm>
            <a:off x="10976" y="2378711"/>
            <a:ext cx="5412269" cy="4282626"/>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65459" y="2145137"/>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24609" y="3489168"/>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7A9E1C1-3074-4814-43A6-573B7AE8BD95}"/>
              </a:ext>
            </a:extLst>
          </p:cNvPr>
          <p:cNvSpPr txBox="1"/>
          <p:nvPr/>
        </p:nvSpPr>
        <p:spPr>
          <a:xfrm>
            <a:off x="170562" y="4464654"/>
            <a:ext cx="4707793" cy="1815882"/>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Six (6) frozen ice blankets (CMS #4205)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Ice packs should be refrozen daily</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(leaking, torn) ice blankets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“Ice Blankets Best Practice</a:t>
            </a:r>
            <a:r>
              <a:rPr lang="en-US" sz="1600" dirty="0">
                <a:solidFill>
                  <a:schemeClr val="bg1"/>
                </a:solidFill>
                <a:latin typeface="Century Gothic" panose="020B0502020202020204" pitchFamily="34" charset="0"/>
              </a:rPr>
              <a:t>” located on the Café LA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684441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2">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5"/>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8"/>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sp>
        <p:nvSpPr>
          <p:cNvPr id="41" name="Rectangle 40">
            <a:extLst>
              <a:ext uri="{FF2B5EF4-FFF2-40B4-BE49-F238E27FC236}">
                <a16:creationId xmlns:a16="http://schemas.microsoft.com/office/drawing/2014/main" id="{3D2312F3-3D09-E582-1B62-F7590B52B46F}"/>
              </a:ext>
            </a:extLst>
          </p:cNvPr>
          <p:cNvSpPr/>
          <p:nvPr/>
        </p:nvSpPr>
        <p:spPr>
          <a:xfrm>
            <a:off x="10976" y="2400826"/>
            <a:ext cx="5412269" cy="4260509"/>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1423" y="2252294"/>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49220" y="3612422"/>
            <a:ext cx="5385001" cy="830997"/>
          </a:xfrm>
          <a:prstGeom prst="rect">
            <a:avLst/>
          </a:prstGeom>
          <a:noFill/>
        </p:spPr>
        <p:txBody>
          <a:bodyPr wrap="square">
            <a:spAutoFit/>
          </a:bodyPr>
          <a:lstStyle/>
          <a:p>
            <a:r>
              <a:rPr lang="en-US" sz="16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1"/>
          <a:stretch>
            <a:fillRect/>
          </a:stretch>
        </p:blipFill>
        <p:spPr>
          <a:xfrm>
            <a:off x="3489876" y="196664"/>
            <a:ext cx="1153216" cy="833686"/>
          </a:xfrm>
          <a:prstGeom prst="rect">
            <a:avLst/>
          </a:prstGeom>
          <a:ln w="9525">
            <a:solidFill>
              <a:schemeClr val="accent5">
                <a:lumMod val="20000"/>
                <a:lumOff val="80000"/>
              </a:schemeClr>
            </a:solidFill>
          </a:ln>
        </p:spPr>
      </p:pic>
      <p:sp>
        <p:nvSpPr>
          <p:cNvPr id="52" name="TextBox 51">
            <a:extLst>
              <a:ext uri="{FF2B5EF4-FFF2-40B4-BE49-F238E27FC236}">
                <a16:creationId xmlns:a16="http://schemas.microsoft.com/office/drawing/2014/main" id="{8486C3E3-AC94-3480-1021-1646C6828916}"/>
              </a:ext>
            </a:extLst>
          </p:cNvPr>
          <p:cNvSpPr txBox="1"/>
          <p:nvPr/>
        </p:nvSpPr>
        <p:spPr>
          <a:xfrm>
            <a:off x="258138" y="4531773"/>
            <a:ext cx="4707793" cy="2062103"/>
          </a:xfrm>
          <a:prstGeom prst="rect">
            <a:avLst/>
          </a:prstGeom>
          <a:noFill/>
        </p:spPr>
        <p:txBody>
          <a:bodyPr wrap="square">
            <a:spAutoFit/>
          </a:bodyPr>
          <a:lstStyle/>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Two (2) hot packs (CMS #4770) per insulated bag</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Wear cotton gloves when handling heated hot gel packs </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Discard damaged hot gel packs</a:t>
            </a:r>
          </a:p>
          <a:p>
            <a:pPr marL="285750" indent="-91440">
              <a:buFont typeface="Arial" panose="020B0604020202020204" pitchFamily="34" charset="0"/>
              <a:buChar char="•"/>
            </a:pPr>
            <a:r>
              <a:rPr lang="en-US" sz="1600" dirty="0">
                <a:solidFill>
                  <a:schemeClr val="bg1"/>
                </a:solidFill>
                <a:latin typeface="Century Gothic" panose="020B0502020202020204" pitchFamily="34" charset="0"/>
              </a:rPr>
              <a:t>Refer to the </a:t>
            </a:r>
            <a:r>
              <a:rPr lang="en-US" sz="1600" i="1" dirty="0">
                <a:solidFill>
                  <a:schemeClr val="bg1"/>
                </a:solidFill>
                <a:latin typeface="Century Gothic" panose="020B0502020202020204" pitchFamily="34" charset="0"/>
              </a:rPr>
              <a:t>“Hot Gel Packs Best Practice” </a:t>
            </a:r>
            <a:r>
              <a:rPr lang="en-US" sz="1600" dirty="0">
                <a:solidFill>
                  <a:schemeClr val="bg1"/>
                </a:solidFill>
                <a:latin typeface="Century Gothic" panose="020B0502020202020204" pitchFamily="34" charset="0"/>
              </a:rPr>
              <a:t>located on the Café LA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8"/>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2635594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A6F4599-2300-1A6E-ED57-BC4817B47BBB}"/>
              </a:ext>
            </a:extLst>
          </p:cNvPr>
          <p:cNvCxnSpPr>
            <a:stCxn id="10" idx="1"/>
          </p:cNvCxnSpPr>
          <p:nvPr/>
        </p:nvCxnSpPr>
        <p:spPr>
          <a:xfrm flipH="1">
            <a:off x="3276600" y="1995368"/>
            <a:ext cx="1441183"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0A2C345-81F5-50A3-4FEC-06DC96C468ED}"/>
              </a:ext>
            </a:extLst>
          </p:cNvPr>
          <p:cNvCxnSpPr>
            <a:cxnSpLocks/>
          </p:cNvCxnSpPr>
          <p:nvPr/>
        </p:nvCxnSpPr>
        <p:spPr>
          <a:xfrm flipH="1">
            <a:off x="1238250" y="3328138"/>
            <a:ext cx="552450" cy="84934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DAE2F13-E5B7-421B-172B-2A6050AF0B95}"/>
              </a:ext>
            </a:extLst>
          </p:cNvPr>
          <p:cNvCxnSpPr>
            <a:cxnSpLocks/>
          </p:cNvCxnSpPr>
          <p:nvPr/>
        </p:nvCxnSpPr>
        <p:spPr>
          <a:xfrm flipH="1" flipV="1">
            <a:off x="2524125" y="3301928"/>
            <a:ext cx="853020" cy="87555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5A1C574-F716-74D0-17AE-AEF6EB215B04}"/>
              </a:ext>
            </a:extLst>
          </p:cNvPr>
          <p:cNvCxnSpPr>
            <a:cxnSpLocks/>
          </p:cNvCxnSpPr>
          <p:nvPr/>
        </p:nvCxnSpPr>
        <p:spPr>
          <a:xfrm flipH="1">
            <a:off x="5080000" y="1995368"/>
            <a:ext cx="3835398" cy="2584132"/>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8E4F197-D2E3-B52D-D376-8EDC19A3A9E0}"/>
              </a:ext>
            </a:extLst>
          </p:cNvPr>
          <p:cNvCxnSpPr>
            <a:cxnSpLocks/>
          </p:cNvCxnSpPr>
          <p:nvPr/>
        </p:nvCxnSpPr>
        <p:spPr>
          <a:xfrm flipH="1">
            <a:off x="8194806" y="3681254"/>
            <a:ext cx="1233148" cy="63601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37AFF86-F4D3-5679-FE43-B0292619FA03}"/>
              </a:ext>
            </a:extLst>
          </p:cNvPr>
          <p:cNvCxnSpPr>
            <a:cxnSpLocks/>
          </p:cNvCxnSpPr>
          <p:nvPr/>
        </p:nvCxnSpPr>
        <p:spPr>
          <a:xfrm flipH="1" flipV="1">
            <a:off x="10561437" y="3806814"/>
            <a:ext cx="260153" cy="772686"/>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E468877-F023-A0B9-862C-3EDFD709A933}"/>
              </a:ext>
            </a:extLst>
          </p:cNvPr>
          <p:cNvSpPr/>
          <p:nvPr/>
        </p:nvSpPr>
        <p:spPr>
          <a:xfrm>
            <a:off x="4717783" y="1087427"/>
            <a:ext cx="2756432" cy="18158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chor="b" anchorCtr="1">
            <a:spAutoFit/>
          </a:bodyPr>
          <a:lstStyle/>
          <a:p>
            <a:pPr algn="ctr"/>
            <a:r>
              <a:rPr lang="en-US" sz="1600" dirty="0"/>
              <a:t>Meal Service lasts for 30 mins immediately after the bell rings, however FSM’s may request approval to shorten or lengthen their meal service through their AFSS.</a:t>
            </a:r>
          </a:p>
          <a:p>
            <a:pPr algn="ctr"/>
            <a:r>
              <a:rPr lang="en-US" sz="1600" dirty="0"/>
              <a:t> </a:t>
            </a:r>
          </a:p>
        </p:txBody>
      </p:sp>
      <p:sp>
        <p:nvSpPr>
          <p:cNvPr id="11" name="TextBox 10">
            <a:extLst>
              <a:ext uri="{FF2B5EF4-FFF2-40B4-BE49-F238E27FC236}">
                <a16:creationId xmlns:a16="http://schemas.microsoft.com/office/drawing/2014/main" id="{E502432D-4034-E9D8-9660-431A70EE9DE8}"/>
              </a:ext>
            </a:extLst>
          </p:cNvPr>
          <p:cNvSpPr txBox="1"/>
          <p:nvPr/>
        </p:nvSpPr>
        <p:spPr>
          <a:xfrm>
            <a:off x="3377145" y="-176153"/>
            <a:ext cx="5437707" cy="1200329"/>
          </a:xfrm>
          <a:prstGeom prst="rect">
            <a:avLst/>
          </a:prstGeom>
          <a:noFill/>
        </p:spPr>
        <p:txBody>
          <a:bodyPr wrap="none" rtlCol="0">
            <a:spAutoFit/>
          </a:bodyPr>
          <a:lstStyle/>
          <a:p>
            <a:r>
              <a:rPr lang="en-US" sz="7200" dirty="0">
                <a:solidFill>
                  <a:schemeClr val="bg1"/>
                </a:solidFill>
                <a:latin typeface="Onyx" panose="04050602080702020203" pitchFamily="82" charset="0"/>
              </a:rPr>
              <a:t>Community Cart Service</a:t>
            </a:r>
          </a:p>
        </p:txBody>
      </p:sp>
      <p:grpSp>
        <p:nvGrpSpPr>
          <p:cNvPr id="46" name="Group 45">
            <a:extLst>
              <a:ext uri="{FF2B5EF4-FFF2-40B4-BE49-F238E27FC236}">
                <a16:creationId xmlns:a16="http://schemas.microsoft.com/office/drawing/2014/main" id="{6C2D83F5-6B2C-BA51-D0CF-C129B32AB1DA}"/>
              </a:ext>
            </a:extLst>
          </p:cNvPr>
          <p:cNvGrpSpPr/>
          <p:nvPr/>
        </p:nvGrpSpPr>
        <p:grpSpPr>
          <a:xfrm>
            <a:off x="690431" y="1174342"/>
            <a:ext cx="2785008" cy="2453460"/>
            <a:chOff x="690431" y="1174342"/>
            <a:chExt cx="2785008" cy="2453460"/>
          </a:xfrm>
        </p:grpSpPr>
        <p:sp>
          <p:nvSpPr>
            <p:cNvPr id="26" name="Flowchart: Connector 25">
              <a:extLst>
                <a:ext uri="{FF2B5EF4-FFF2-40B4-BE49-F238E27FC236}">
                  <a16:creationId xmlns:a16="http://schemas.microsoft.com/office/drawing/2014/main" id="{432B646D-3547-9130-CFD5-0A6AD490805D}"/>
                </a:ext>
              </a:extLst>
            </p:cNvPr>
            <p:cNvSpPr/>
            <p:nvPr/>
          </p:nvSpPr>
          <p:spPr>
            <a:xfrm>
              <a:off x="788726" y="1174342"/>
              <a:ext cx="2588419" cy="2453460"/>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5D308406-5D4D-40A9-F466-E931E64940E8}"/>
                </a:ext>
              </a:extLst>
            </p:cNvPr>
            <p:cNvSpPr txBox="1"/>
            <p:nvPr/>
          </p:nvSpPr>
          <p:spPr>
            <a:xfrm>
              <a:off x="690431" y="1850858"/>
              <a:ext cx="2785008" cy="1200329"/>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Food Services Staff serves meals to participants from the community</a:t>
              </a:r>
              <a:endParaRPr lang="en-US" dirty="0">
                <a:solidFill>
                  <a:srgbClr val="002060"/>
                </a:solidFill>
              </a:endParaRPr>
            </a:p>
          </p:txBody>
        </p:sp>
      </p:grpSp>
      <p:grpSp>
        <p:nvGrpSpPr>
          <p:cNvPr id="47" name="Group 46">
            <a:extLst>
              <a:ext uri="{FF2B5EF4-FFF2-40B4-BE49-F238E27FC236}">
                <a16:creationId xmlns:a16="http://schemas.microsoft.com/office/drawing/2014/main" id="{164003BF-A856-7508-3343-4A9883F724F1}"/>
              </a:ext>
            </a:extLst>
          </p:cNvPr>
          <p:cNvGrpSpPr/>
          <p:nvPr/>
        </p:nvGrpSpPr>
        <p:grpSpPr>
          <a:xfrm>
            <a:off x="2680031" y="3999259"/>
            <a:ext cx="2688439" cy="2453460"/>
            <a:chOff x="76200" y="3776959"/>
            <a:chExt cx="2688439" cy="2453460"/>
          </a:xfrm>
        </p:grpSpPr>
        <p:sp>
          <p:nvSpPr>
            <p:cNvPr id="28" name="Flowchart: Connector 27">
              <a:extLst>
                <a:ext uri="{FF2B5EF4-FFF2-40B4-BE49-F238E27FC236}">
                  <a16:creationId xmlns:a16="http://schemas.microsoft.com/office/drawing/2014/main" id="{708D04CF-C3B6-9768-0265-8409ECF2C808}"/>
                </a:ext>
              </a:extLst>
            </p:cNvPr>
            <p:cNvSpPr/>
            <p:nvPr/>
          </p:nvSpPr>
          <p:spPr>
            <a:xfrm>
              <a:off x="126209" y="3776959"/>
              <a:ext cx="2588419" cy="2453460"/>
            </a:xfrm>
            <a:prstGeom prst="flowChartConnector">
              <a:avLst/>
            </a:prstGeom>
            <a:solidFill>
              <a:schemeClr val="bg1"/>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5" name="TextBox 14">
              <a:extLst>
                <a:ext uri="{FF2B5EF4-FFF2-40B4-BE49-F238E27FC236}">
                  <a16:creationId xmlns:a16="http://schemas.microsoft.com/office/drawing/2014/main" id="{29860B8B-6C06-8CB5-0345-5F7424E1BE1D}"/>
                </a:ext>
              </a:extLst>
            </p:cNvPr>
            <p:cNvSpPr txBox="1"/>
            <p:nvPr/>
          </p:nvSpPr>
          <p:spPr>
            <a:xfrm>
              <a:off x="76200" y="4454484"/>
              <a:ext cx="2688439" cy="923330"/>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assists with community service for the first ten minutes.</a:t>
              </a:r>
              <a:endParaRPr lang="en-US" dirty="0">
                <a:solidFill>
                  <a:srgbClr val="002060"/>
                </a:solidFill>
              </a:endParaRPr>
            </a:p>
          </p:txBody>
        </p:sp>
      </p:grpSp>
      <p:grpSp>
        <p:nvGrpSpPr>
          <p:cNvPr id="48" name="Group 47">
            <a:extLst>
              <a:ext uri="{FF2B5EF4-FFF2-40B4-BE49-F238E27FC236}">
                <a16:creationId xmlns:a16="http://schemas.microsoft.com/office/drawing/2014/main" id="{C2A4F793-E40F-5A83-7CCF-6B8237E7BA25}"/>
              </a:ext>
            </a:extLst>
          </p:cNvPr>
          <p:cNvGrpSpPr/>
          <p:nvPr/>
        </p:nvGrpSpPr>
        <p:grpSpPr>
          <a:xfrm>
            <a:off x="-55960" y="4017865"/>
            <a:ext cx="2588419" cy="2453460"/>
            <a:chOff x="2847975" y="3806814"/>
            <a:chExt cx="2588419" cy="2453460"/>
          </a:xfrm>
        </p:grpSpPr>
        <p:sp>
          <p:nvSpPr>
            <p:cNvPr id="29" name="Flowchart: Connector 28">
              <a:extLst>
                <a:ext uri="{FF2B5EF4-FFF2-40B4-BE49-F238E27FC236}">
                  <a16:creationId xmlns:a16="http://schemas.microsoft.com/office/drawing/2014/main" id="{9DC63461-EF23-5E86-B776-4163714B5BB0}"/>
                </a:ext>
              </a:extLst>
            </p:cNvPr>
            <p:cNvSpPr/>
            <p:nvPr/>
          </p:nvSpPr>
          <p:spPr>
            <a:xfrm>
              <a:off x="2847975" y="3806814"/>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7" name="TextBox 16">
              <a:extLst>
                <a:ext uri="{FF2B5EF4-FFF2-40B4-BE49-F238E27FC236}">
                  <a16:creationId xmlns:a16="http://schemas.microsoft.com/office/drawing/2014/main" id="{13901FB8-B1FA-E82A-01F9-37A4BA5773B0}"/>
                </a:ext>
              </a:extLst>
            </p:cNvPr>
            <p:cNvSpPr txBox="1"/>
            <p:nvPr/>
          </p:nvSpPr>
          <p:spPr>
            <a:xfrm>
              <a:off x="2950635" y="4403525"/>
              <a:ext cx="2415785" cy="1477328"/>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Redirect program students to the program serving area to receive their meals. </a:t>
              </a:r>
              <a:endParaRPr lang="en-US" dirty="0">
                <a:solidFill>
                  <a:schemeClr val="bg1"/>
                </a:solidFill>
                <a:latin typeface="Century Gothic" panose="020B0502020202020204" pitchFamily="34" charset="0"/>
              </a:endParaRPr>
            </a:p>
          </p:txBody>
        </p:sp>
      </p:grpSp>
      <p:grpSp>
        <p:nvGrpSpPr>
          <p:cNvPr id="50" name="Group 49">
            <a:extLst>
              <a:ext uri="{FF2B5EF4-FFF2-40B4-BE49-F238E27FC236}">
                <a16:creationId xmlns:a16="http://schemas.microsoft.com/office/drawing/2014/main" id="{A2030F30-CAF5-F05D-36F9-570C1C33BE50}"/>
              </a:ext>
            </a:extLst>
          </p:cNvPr>
          <p:cNvGrpSpPr/>
          <p:nvPr/>
        </p:nvGrpSpPr>
        <p:grpSpPr>
          <a:xfrm>
            <a:off x="8162924" y="357900"/>
            <a:ext cx="4029076" cy="3552825"/>
            <a:chOff x="8020049" y="624660"/>
            <a:chExt cx="4029076" cy="3552825"/>
          </a:xfrm>
        </p:grpSpPr>
        <p:sp>
          <p:nvSpPr>
            <p:cNvPr id="27" name="Flowchart: Connector 26">
              <a:extLst>
                <a:ext uri="{FF2B5EF4-FFF2-40B4-BE49-F238E27FC236}">
                  <a16:creationId xmlns:a16="http://schemas.microsoft.com/office/drawing/2014/main" id="{3AFDB9F3-C1E2-1F6A-E565-B488D224C260}"/>
                </a:ext>
              </a:extLst>
            </p:cNvPr>
            <p:cNvSpPr/>
            <p:nvPr/>
          </p:nvSpPr>
          <p:spPr>
            <a:xfrm>
              <a:off x="8020049" y="624660"/>
              <a:ext cx="3952876" cy="3552825"/>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A6506A-8DA1-529F-99A6-5D8701F0AE2C}"/>
                </a:ext>
              </a:extLst>
            </p:cNvPr>
            <p:cNvSpPr txBox="1"/>
            <p:nvPr/>
          </p:nvSpPr>
          <p:spPr>
            <a:xfrm>
              <a:off x="8020049" y="1523909"/>
              <a:ext cx="4029076"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ASP Staff must ensure reimbursable meals are served BEFORE recording the meals on the ASP/Community Forms. Meals served that are not reimbursable cannot be claimed.</a:t>
              </a:r>
              <a:endParaRPr lang="en-US" dirty="0">
                <a:solidFill>
                  <a:srgbClr val="002060"/>
                </a:solidFill>
              </a:endParaRPr>
            </a:p>
          </p:txBody>
        </p:sp>
      </p:grpSp>
      <p:grpSp>
        <p:nvGrpSpPr>
          <p:cNvPr id="51" name="Group 50">
            <a:extLst>
              <a:ext uri="{FF2B5EF4-FFF2-40B4-BE49-F238E27FC236}">
                <a16:creationId xmlns:a16="http://schemas.microsoft.com/office/drawing/2014/main" id="{1958E6A5-4F53-C674-7733-F9B0C2BA0612}"/>
              </a:ext>
            </a:extLst>
          </p:cNvPr>
          <p:cNvGrpSpPr/>
          <p:nvPr/>
        </p:nvGrpSpPr>
        <p:grpSpPr>
          <a:xfrm>
            <a:off x="6226433" y="3915459"/>
            <a:ext cx="2588419" cy="2453460"/>
            <a:chOff x="6226433" y="3915459"/>
            <a:chExt cx="2588419" cy="2453460"/>
          </a:xfrm>
        </p:grpSpPr>
        <p:sp>
          <p:nvSpPr>
            <p:cNvPr id="30" name="Flowchart: Connector 29">
              <a:extLst>
                <a:ext uri="{FF2B5EF4-FFF2-40B4-BE49-F238E27FC236}">
                  <a16:creationId xmlns:a16="http://schemas.microsoft.com/office/drawing/2014/main" id="{35932A1B-B3B9-D92F-F88F-8F5EC0743588}"/>
                </a:ext>
              </a:extLst>
            </p:cNvPr>
            <p:cNvSpPr/>
            <p:nvPr/>
          </p:nvSpPr>
          <p:spPr>
            <a:xfrm>
              <a:off x="6226433" y="3915459"/>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6FC1F66E-483A-29FB-E9B1-DFBD4865BD6E}"/>
                </a:ext>
              </a:extLst>
            </p:cNvPr>
            <p:cNvSpPr txBox="1"/>
            <p:nvPr/>
          </p:nvSpPr>
          <p:spPr>
            <a:xfrm>
              <a:off x="6273463" y="4317264"/>
              <a:ext cx="2494358" cy="1477328"/>
            </a:xfrm>
            <a:prstGeom prst="rect">
              <a:avLst/>
            </a:prstGeom>
            <a:noFill/>
          </p:spPr>
          <p:txBody>
            <a:bodyPr wrap="square">
              <a:spAutoFit/>
            </a:bodyPr>
            <a:lstStyle/>
            <a:p>
              <a:pPr algn="ctr"/>
              <a:r>
                <a:rPr lang="en-US" sz="1800" b="0" i="0" u="none" strike="noStrike" dirty="0">
                  <a:solidFill>
                    <a:schemeClr val="bg1"/>
                  </a:solidFill>
                  <a:effectLst/>
                  <a:latin typeface="Century Gothic" panose="020B0502020202020204" pitchFamily="34" charset="0"/>
                </a:rPr>
                <a:t>Meals are consumed in the designated eating area. No food may leave the campus.</a:t>
              </a:r>
              <a:endParaRPr lang="en-US" dirty="0">
                <a:solidFill>
                  <a:schemeClr val="bg1"/>
                </a:solidFill>
              </a:endParaRPr>
            </a:p>
          </p:txBody>
        </p:sp>
      </p:grpSp>
      <p:grpSp>
        <p:nvGrpSpPr>
          <p:cNvPr id="52" name="Group 51">
            <a:extLst>
              <a:ext uri="{FF2B5EF4-FFF2-40B4-BE49-F238E27FC236}">
                <a16:creationId xmlns:a16="http://schemas.microsoft.com/office/drawing/2014/main" id="{1F8D1ABF-FE76-1548-B3EF-E231BC75A8CB}"/>
              </a:ext>
            </a:extLst>
          </p:cNvPr>
          <p:cNvGrpSpPr/>
          <p:nvPr/>
        </p:nvGrpSpPr>
        <p:grpSpPr>
          <a:xfrm>
            <a:off x="9277615" y="4177485"/>
            <a:ext cx="2838185" cy="2593239"/>
            <a:chOff x="9277615" y="4177485"/>
            <a:chExt cx="2838185" cy="2593239"/>
          </a:xfrm>
        </p:grpSpPr>
        <p:sp>
          <p:nvSpPr>
            <p:cNvPr id="31" name="Flowchart: Connector 30">
              <a:extLst>
                <a:ext uri="{FF2B5EF4-FFF2-40B4-BE49-F238E27FC236}">
                  <a16:creationId xmlns:a16="http://schemas.microsoft.com/office/drawing/2014/main" id="{AA1D7D61-3699-E97F-8E18-A74CF7A776EE}"/>
                </a:ext>
              </a:extLst>
            </p:cNvPr>
            <p:cNvSpPr/>
            <p:nvPr/>
          </p:nvSpPr>
          <p:spPr>
            <a:xfrm>
              <a:off x="9277615" y="4177485"/>
              <a:ext cx="2838185" cy="2593239"/>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5" name="TextBox 24">
              <a:extLst>
                <a:ext uri="{FF2B5EF4-FFF2-40B4-BE49-F238E27FC236}">
                  <a16:creationId xmlns:a16="http://schemas.microsoft.com/office/drawing/2014/main" id="{36F56B7A-203B-DA35-29C4-1E93D70A79BF}"/>
                </a:ext>
              </a:extLst>
            </p:cNvPr>
            <p:cNvSpPr txBox="1"/>
            <p:nvPr/>
          </p:nvSpPr>
          <p:spPr>
            <a:xfrm>
              <a:off x="9397303" y="4666831"/>
              <a:ext cx="2588419"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Communicate with ASP to ensure at least one point of service remains open for the entire 30-minute meal service.</a:t>
              </a:r>
              <a:endParaRPr lang="en-US" dirty="0">
                <a:solidFill>
                  <a:srgbClr val="002060"/>
                </a:solidFill>
              </a:endParaRPr>
            </a:p>
          </p:txBody>
        </p:sp>
      </p:grpSp>
      <p:sp>
        <p:nvSpPr>
          <p:cNvPr id="53" name="Rectangle 52">
            <a:extLst>
              <a:ext uri="{FF2B5EF4-FFF2-40B4-BE49-F238E27FC236}">
                <a16:creationId xmlns:a16="http://schemas.microsoft.com/office/drawing/2014/main" id="{B84B5FB3-5D81-DDAE-DDC5-ACAAD769BC37}"/>
              </a:ext>
            </a:extLst>
          </p:cNvPr>
          <p:cNvSpPr/>
          <p:nvPr/>
        </p:nvSpPr>
        <p:spPr>
          <a:xfrm>
            <a:off x="2096977" y="6528995"/>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Tree>
    <p:extLst>
      <p:ext uri="{BB962C8B-B14F-4D97-AF65-F5344CB8AC3E}">
        <p14:creationId xmlns:p14="http://schemas.microsoft.com/office/powerpoint/2010/main" val="133487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100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par>
                          <p:cTn id="25" fill="hold">
                            <p:stCondLst>
                              <p:cond delay="3500"/>
                            </p:stCondLst>
                            <p:childTnLst>
                              <p:par>
                                <p:cTn id="26" presetID="22" presetClass="entr" presetSubtype="4" fill="hold" nodeType="after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par>
                          <p:cTn id="32" fill="hold">
                            <p:stCondLst>
                              <p:cond delay="5000"/>
                            </p:stCondLst>
                            <p:childTnLst>
                              <p:par>
                                <p:cTn id="33" presetID="22" presetClass="entr" presetSubtype="1" fill="hold" nodeType="after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par>
                          <p:cTn id="39" fill="hold">
                            <p:stCondLst>
                              <p:cond delay="6500"/>
                            </p:stCondLst>
                            <p:childTnLst>
                              <p:par>
                                <p:cTn id="40" presetID="22" presetClass="entr" presetSubtype="1" fill="hold" nodeType="afterEffect">
                                  <p:stCondLst>
                                    <p:cond delay="100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8000"/>
                            </p:stCondLst>
                            <p:childTnLst>
                              <p:par>
                                <p:cTn id="44" presetID="1"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3" imgW="4663440" imgH="6034757" progId="Acrobat.Document.2020">
                    <p:embed/>
                  </p:oleObj>
                </mc:Choice>
                <mc:Fallback>
                  <p:oleObj name="Acrobat Document" r:id="rId3"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4"/>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6"/>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7"/>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8"/>
            <a:stretch>
              <a:fillRect/>
            </a:stretch>
          </p:blipFill>
          <p:spPr>
            <a:xfrm>
              <a:off x="9350913" y="2363199"/>
              <a:ext cx="2634062" cy="3410839"/>
            </a:xfrm>
            <a:prstGeom prst="rect">
              <a:avLst/>
            </a:prstGeom>
          </p:spPr>
        </p:pic>
      </p:grpSp>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4="http://schemas.microsoft.com/office/powerpoint/2010/main">
    <mc:Choice Requires="p14">
      <p:transition p14:dur="0" advTm="37798"/>
    </mc:Choice>
    <mc:Fallback xmlns="">
      <p:transition advTm="3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39518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a:srcRect l="29716"/>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B7DFA8DD-B711-FCC7-E39D-DC0ADEBFA772}"/>
              </a:ext>
            </a:extLst>
          </p:cNvPr>
          <p:cNvSpPr/>
          <p:nvPr/>
        </p:nvSpPr>
        <p:spPr>
          <a:xfrm>
            <a:off x="-1819181" y="-104080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9A35C4F1-917E-7422-762F-6DAB7481F978}"/>
              </a:ext>
            </a:extLst>
          </p:cNvPr>
          <p:cNvSpPr/>
          <p:nvPr/>
        </p:nvSpPr>
        <p:spPr>
          <a:xfrm>
            <a:off x="5462684" y="-241300"/>
            <a:ext cx="7885016" cy="74468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164782" y="2053457"/>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164782" y="4475731"/>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164782" y="3049150"/>
            <a:ext cx="5447143"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160643" y="5471423"/>
            <a:ext cx="545542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no food leaves the campus.</a:t>
            </a:r>
          </a:p>
        </p:txBody>
      </p:sp>
      <p:sp>
        <p:nvSpPr>
          <p:cNvPr id="17" name="Rectangle 16">
            <a:extLst>
              <a:ext uri="{FF2B5EF4-FFF2-40B4-BE49-F238E27FC236}">
                <a16:creationId xmlns:a16="http://schemas.microsoft.com/office/drawing/2014/main" id="{B7CCFB74-3EB6-4C62-0547-8CAC3B7CE846}"/>
              </a:ext>
            </a:extLst>
          </p:cNvPr>
          <p:cNvSpPr/>
          <p:nvPr/>
        </p:nvSpPr>
        <p:spPr>
          <a:xfrm>
            <a:off x="6923836" y="225056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7595888" y="4220792"/>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latin typeface="Century Gothic" panose="020B0502020202020204" pitchFamily="34" charset="0"/>
              </a:rPr>
              <a:t>During Service</a:t>
            </a:r>
          </a:p>
        </p:txBody>
      </p:sp>
      <p:sp>
        <p:nvSpPr>
          <p:cNvPr id="25" name="Flowchart: Connector 24">
            <a:extLst>
              <a:ext uri="{FF2B5EF4-FFF2-40B4-BE49-F238E27FC236}">
                <a16:creationId xmlns:a16="http://schemas.microsoft.com/office/drawing/2014/main" id="{689B53CC-3259-88D0-A33E-0AFDF3720972}"/>
              </a:ext>
            </a:extLst>
          </p:cNvPr>
          <p:cNvSpPr/>
          <p:nvPr/>
        </p:nvSpPr>
        <p:spPr>
          <a:xfrm>
            <a:off x="14872350" y="90448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E22B46-077B-841D-D720-3C625363705B}"/>
              </a:ext>
            </a:extLst>
          </p:cNvPr>
          <p:cNvSpPr txBox="1"/>
          <p:nvPr/>
        </p:nvSpPr>
        <p:spPr>
          <a:xfrm>
            <a:off x="168002" y="626876"/>
            <a:ext cx="5440702" cy="1384995"/>
          </a:xfrm>
          <a:prstGeom prst="rect">
            <a:avLst/>
          </a:prstGeom>
          <a:noFill/>
        </p:spPr>
        <p:txBody>
          <a:bodyPr wrap="square">
            <a:spAutoFit/>
          </a:bodyPr>
          <a:lstStyle/>
          <a:p>
            <a:pPr marL="285750" indent="-285750">
              <a:buFont typeface="Wingdings" panose="05000000000000000000" pitchFamily="2" charset="2"/>
              <a:buChar char="Ø"/>
            </a:pPr>
            <a:r>
              <a:rPr lang="en-US" sz="2800" i="0" u="none" strike="noStrike" dirty="0">
                <a:solidFill>
                  <a:srgbClr val="002060"/>
                </a:solidFill>
                <a:effectLst/>
                <a:latin typeface="Century Gothic" panose="020B0502020202020204" pitchFamily="34" charset="0"/>
              </a:rPr>
              <a:t>Delivers supper meals to ASP staff to distribute to ASP participants</a:t>
            </a:r>
            <a:endParaRPr lang="en-US" sz="2800" dirty="0">
              <a:solidFill>
                <a:srgbClr val="002060"/>
              </a:solidFill>
            </a:endParaRPr>
          </a:p>
        </p:txBody>
      </p:sp>
    </p:spTree>
    <p:custDataLst>
      <p:tags r:id="rId1"/>
    </p:custDataLst>
    <p:extLst>
      <p:ext uri="{BB962C8B-B14F-4D97-AF65-F5344CB8AC3E}">
        <p14:creationId xmlns:p14="http://schemas.microsoft.com/office/powerpoint/2010/main" val="67439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38">
        <p159:morph option="byObject"/>
      </p:transition>
    </mc:Choice>
    <mc:Fallback xmlns="">
      <p:transition spd="slow" advTm="300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1C752DE6-86A6-5CFE-4215-C70FF88C02C1}"/>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1085081" y="-13758"/>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6622934" y="863456"/>
            <a:ext cx="5668510"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6622934" y="5269721"/>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Clean &amp; sanitize insulated bags &amp; carts.</a:t>
            </a:r>
          </a:p>
        </p:txBody>
      </p:sp>
      <p:sp>
        <p:nvSpPr>
          <p:cNvPr id="17" name="Flowchart: Connector 16">
            <a:extLst>
              <a:ext uri="{FF2B5EF4-FFF2-40B4-BE49-F238E27FC236}">
                <a16:creationId xmlns:a16="http://schemas.microsoft.com/office/drawing/2014/main" id="{838DB1DC-4446-2543-EC3C-2ED49BE0CD6F}"/>
              </a:ext>
            </a:extLst>
          </p:cNvPr>
          <p:cNvSpPr/>
          <p:nvPr/>
        </p:nvSpPr>
        <p:spPr>
          <a:xfrm>
            <a:off x="4662087" y="22282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8" name="Rectangle 17">
            <a:extLst>
              <a:ext uri="{FF2B5EF4-FFF2-40B4-BE49-F238E27FC236}">
                <a16:creationId xmlns:a16="http://schemas.microsoft.com/office/drawing/2014/main" id="{2A11FF2C-50EE-0595-5C4D-B5850ED9CB8A}"/>
              </a:ext>
            </a:extLst>
          </p:cNvPr>
          <p:cNvSpPr/>
          <p:nvPr/>
        </p:nvSpPr>
        <p:spPr>
          <a:xfrm>
            <a:off x="395335" y="229857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1237555" y="4575149"/>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6622934" y="1966322"/>
            <a:ext cx="5417472" cy="304698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rgbClr val="002060"/>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1474868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269">
        <p159:morph option="byObject"/>
      </p:transition>
    </mc:Choice>
    <mc:Fallback xmlns="">
      <p:transition spd="slow" advTm="35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 </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464">
        <p159:morph option="byObject"/>
      </p:transition>
    </mc:Choice>
    <mc:Fallback xmlns="">
      <p:transition spd="slow" advTm="42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a:srcRect l="37377" r="6645"/>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3DDB-0A31-173A-AC9F-B97435E35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0BCD04-DC49-708D-308E-9E506A4D5D57}"/>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7" name="Group 6">
            <a:extLst>
              <a:ext uri="{FF2B5EF4-FFF2-40B4-BE49-F238E27FC236}">
                <a16:creationId xmlns:a16="http://schemas.microsoft.com/office/drawing/2014/main" id="{DE2CA830-5E4D-305B-F71E-AB901DDF894D}"/>
              </a:ext>
            </a:extLst>
          </p:cNvPr>
          <p:cNvGrpSpPr/>
          <p:nvPr/>
        </p:nvGrpSpPr>
        <p:grpSpPr>
          <a:xfrm>
            <a:off x="-254556" y="1028006"/>
            <a:ext cx="6083303" cy="5951482"/>
            <a:chOff x="-254556" y="1028006"/>
            <a:chExt cx="6083303" cy="5951482"/>
          </a:xfrm>
        </p:grpSpPr>
        <p:grpSp>
          <p:nvGrpSpPr>
            <p:cNvPr id="27" name="Group 26">
              <a:extLst>
                <a:ext uri="{FF2B5EF4-FFF2-40B4-BE49-F238E27FC236}">
                  <a16:creationId xmlns:a16="http://schemas.microsoft.com/office/drawing/2014/main" id="{86BC87F8-238C-A74F-488F-58B060A17205}"/>
                </a:ext>
              </a:extLst>
            </p:cNvPr>
            <p:cNvGrpSpPr/>
            <p:nvPr/>
          </p:nvGrpSpPr>
          <p:grpSpPr>
            <a:xfrm>
              <a:off x="-254556" y="1028006"/>
              <a:ext cx="6083303" cy="5951482"/>
              <a:chOff x="12697" y="484301"/>
              <a:chExt cx="6083303" cy="5946912"/>
            </a:xfrm>
            <a:solidFill>
              <a:srgbClr val="7F0000"/>
            </a:solidFill>
          </p:grpSpPr>
          <p:sp>
            <p:nvSpPr>
              <p:cNvPr id="12" name="Flowchart: Connector 11">
                <a:extLst>
                  <a:ext uri="{FF2B5EF4-FFF2-40B4-BE49-F238E27FC236}">
                    <a16:creationId xmlns:a16="http://schemas.microsoft.com/office/drawing/2014/main" id="{968D9771-35C6-D72A-9508-1BD3EBE04484}"/>
                  </a:ext>
                </a:extLst>
              </p:cNvPr>
              <p:cNvSpPr/>
              <p:nvPr/>
            </p:nvSpPr>
            <p:spPr>
              <a:xfrm>
                <a:off x="12697" y="484301"/>
                <a:ext cx="6083303" cy="5946912"/>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FD4A187-A5B1-D2D5-BF5A-A2DD27FA9953}"/>
                  </a:ext>
                </a:extLst>
              </p:cNvPr>
              <p:cNvSpPr txBox="1">
                <a:spLocks/>
              </p:cNvSpPr>
              <p:nvPr/>
            </p:nvSpPr>
            <p:spPr>
              <a:xfrm>
                <a:off x="1081512" y="75887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0050" lvl="1">
                  <a:spcBef>
                    <a:spcPts val="0"/>
                  </a:spcBef>
                  <a:spcAft>
                    <a:spcPts val="800"/>
                  </a:spcAft>
                </a:pPr>
                <a:r>
                  <a:rPr lang="en-US" sz="2400" b="1" dirty="0">
                    <a:solidFill>
                      <a:srgbClr val="F4F3F3"/>
                    </a:solidFill>
                    <a:latin typeface="Century Gothic" panose="020B0502020202020204" pitchFamily="34" charset="0"/>
                  </a:rPr>
                  <a:t>FS Supper Program Training Sign in sheet</a:t>
                </a:r>
              </a:p>
            </p:txBody>
          </p:sp>
        </p:grpSp>
        <p:pic>
          <p:nvPicPr>
            <p:cNvPr id="2" name="Picture 1" descr="A blank form with text">
              <a:extLst>
                <a:ext uri="{FF2B5EF4-FFF2-40B4-BE49-F238E27FC236}">
                  <a16:creationId xmlns:a16="http://schemas.microsoft.com/office/drawing/2014/main" id="{41F85C6F-95FB-D48F-8288-4FB9F163B739}"/>
                </a:ext>
              </a:extLst>
            </p:cNvPr>
            <p:cNvPicPr>
              <a:picLocks noChangeAspect="1"/>
            </p:cNvPicPr>
            <p:nvPr/>
          </p:nvPicPr>
          <p:blipFill>
            <a:blip r:embed="rId3"/>
            <a:stretch>
              <a:fillRect/>
            </a:stretch>
          </p:blipFill>
          <p:spPr>
            <a:xfrm>
              <a:off x="1268500" y="2405526"/>
              <a:ext cx="3101704" cy="4011604"/>
            </a:xfrm>
            <a:prstGeom prst="rect">
              <a:avLst/>
            </a:prstGeom>
          </p:spPr>
        </p:pic>
      </p:grpSp>
      <p:sp>
        <p:nvSpPr>
          <p:cNvPr id="11" name="TextBox 10">
            <a:extLst>
              <a:ext uri="{FF2B5EF4-FFF2-40B4-BE49-F238E27FC236}">
                <a16:creationId xmlns:a16="http://schemas.microsoft.com/office/drawing/2014/main" id="{09545694-DB7C-35D8-FC15-38081F732CF1}"/>
              </a:ext>
            </a:extLst>
          </p:cNvPr>
          <p:cNvSpPr txBox="1"/>
          <p:nvPr/>
        </p:nvSpPr>
        <p:spPr>
          <a:xfrm>
            <a:off x="6457498" y="2035424"/>
            <a:ext cx="5548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There are two Supper Program Training Sign-In Sheets:</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Once FS staff has been trained and the sign-in sheet has been signed an online training acknowledgement form must be completed.</a:t>
            </a:r>
          </a:p>
        </p:txBody>
      </p:sp>
      <p:sp>
        <p:nvSpPr>
          <p:cNvPr id="3" name="Flowchart: Connector 2">
            <a:extLst>
              <a:ext uri="{FF2B5EF4-FFF2-40B4-BE49-F238E27FC236}">
                <a16:creationId xmlns:a16="http://schemas.microsoft.com/office/drawing/2014/main" id="{6541FC36-A309-4E02-F0C3-7D7D372E2101}"/>
              </a:ext>
            </a:extLst>
          </p:cNvPr>
          <p:cNvSpPr/>
          <p:nvPr/>
        </p:nvSpPr>
        <p:spPr>
          <a:xfrm>
            <a:off x="4745520" y="569027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F156D638-E6A5-9FA7-620D-54EEB2E5BCBE}"/>
              </a:ext>
            </a:extLst>
          </p:cNvPr>
          <p:cNvSpPr/>
          <p:nvPr/>
        </p:nvSpPr>
        <p:spPr>
          <a:xfrm>
            <a:off x="5627141" y="517797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62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798">
        <p159:morph option="byObject"/>
      </p:transition>
    </mc:Choice>
    <mc:Fallback xmlns="">
      <p:transition spd="slow" advTm="3779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B86810F2-D741-CFE7-82FA-BDAD6208522F}"/>
              </a:ext>
            </a:extLst>
          </p:cNvPr>
          <p:cNvSpPr/>
          <p:nvPr/>
        </p:nvSpPr>
        <p:spPr>
          <a:xfrm>
            <a:off x="1210936" y="2994374"/>
            <a:ext cx="9547860" cy="93901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488C56-AF64-B3E5-0378-62AA19F96082}"/>
              </a:ext>
            </a:extLst>
          </p:cNvPr>
          <p:cNvPicPr>
            <a:picLocks noChangeAspect="1"/>
          </p:cNvPicPr>
          <p:nvPr/>
        </p:nvPicPr>
        <p:blipFill>
          <a:blip r:embed="rId2"/>
          <a:stretch>
            <a:fillRect/>
          </a:stretch>
        </p:blipFill>
        <p:spPr>
          <a:xfrm>
            <a:off x="3482981" y="3935871"/>
            <a:ext cx="5003770" cy="2568073"/>
          </a:xfrm>
          <a:prstGeom prst="rect">
            <a:avLst/>
          </a:prstGeom>
        </p:spPr>
      </p:pic>
      <p:sp>
        <p:nvSpPr>
          <p:cNvPr id="9" name="Title 3">
            <a:extLst>
              <a:ext uri="{FF2B5EF4-FFF2-40B4-BE49-F238E27FC236}">
                <a16:creationId xmlns:a16="http://schemas.microsoft.com/office/drawing/2014/main" id="{E5DD51C7-C770-F994-75B5-44AAD4981591}"/>
              </a:ext>
            </a:extLst>
          </p:cNvPr>
          <p:cNvSpPr>
            <a:spLocks noGrp="1"/>
          </p:cNvSpPr>
          <p:nvPr>
            <p:ph type="title"/>
          </p:nvPr>
        </p:nvSpPr>
        <p:spPr>
          <a:xfrm>
            <a:off x="-539544" y="-182158"/>
            <a:ext cx="13271088" cy="1325563"/>
          </a:xfrm>
        </p:spPr>
        <p:txBody>
          <a:bodyPr>
            <a:noAutofit/>
          </a:bodyPr>
          <a:lstStyle/>
          <a:p>
            <a:r>
              <a:rPr lang="en-US" sz="7200" dirty="0">
                <a:solidFill>
                  <a:schemeClr val="bg1"/>
                </a:solidFill>
              </a:rPr>
              <a:t>Training Acknowledgement </a:t>
            </a:r>
          </a:p>
        </p:txBody>
      </p:sp>
      <p:sp>
        <p:nvSpPr>
          <p:cNvPr id="10" name="Content Placeholder 5">
            <a:extLst>
              <a:ext uri="{FF2B5EF4-FFF2-40B4-BE49-F238E27FC236}">
                <a16:creationId xmlns:a16="http://schemas.microsoft.com/office/drawing/2014/main" id="{BBEE36F9-CE1B-413D-4311-749B5AB3590F}"/>
              </a:ext>
            </a:extLst>
          </p:cNvPr>
          <p:cNvSpPr>
            <a:spLocks noGrp="1"/>
          </p:cNvSpPr>
          <p:nvPr>
            <p:ph sz="half" idx="2"/>
          </p:nvPr>
        </p:nvSpPr>
        <p:spPr>
          <a:xfrm>
            <a:off x="697321" y="1116937"/>
            <a:ext cx="10797358" cy="769441"/>
          </a:xfrm>
          <a:prstGeom prst="rect">
            <a:avLst/>
          </a:prstGeom>
        </p:spPr>
        <p:txBody>
          <a:bodyPr wrap="square">
            <a:spAutoFit/>
          </a:bodyPr>
          <a:lstStyle/>
          <a:p>
            <a:pPr marL="57150" indent="0" algn="ctr">
              <a:buNone/>
            </a:pPr>
            <a:r>
              <a:rPr lang="en-US" sz="2200" dirty="0">
                <a:solidFill>
                  <a:schemeClr val="bg1"/>
                </a:solidFill>
                <a:latin typeface="Century Gothic" panose="020B0502020202020204" pitchFamily="34" charset="0"/>
              </a:rPr>
              <a:t>All trained FS Staff must complete the Supper Training Acknowledgement online form to verify completion of annual training. </a:t>
            </a:r>
          </a:p>
        </p:txBody>
      </p:sp>
      <p:sp>
        <p:nvSpPr>
          <p:cNvPr id="11" name="Rectangle 10">
            <a:extLst>
              <a:ext uri="{FF2B5EF4-FFF2-40B4-BE49-F238E27FC236}">
                <a16:creationId xmlns:a16="http://schemas.microsoft.com/office/drawing/2014/main" id="{15583854-D4FB-74C6-9170-C3AD7A34B5B6}"/>
              </a:ext>
            </a:extLst>
          </p:cNvPr>
          <p:cNvSpPr/>
          <p:nvPr/>
        </p:nvSpPr>
        <p:spPr>
          <a:xfrm>
            <a:off x="2895600" y="1886378"/>
            <a:ext cx="6178533" cy="1107996"/>
          </a:xfrm>
          <a:prstGeom prst="rect">
            <a:avLst/>
          </a:prstGeom>
        </p:spPr>
        <p:txBody>
          <a:bodyPr wrap="square">
            <a:spAutoFit/>
          </a:bodyPr>
          <a:lstStyle/>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Online form is located on the Supper page on the FS website.</a:t>
            </a:r>
          </a:p>
        </p:txBody>
      </p:sp>
      <p:sp>
        <p:nvSpPr>
          <p:cNvPr id="14" name="Flowchart: Connector 13">
            <a:extLst>
              <a:ext uri="{FF2B5EF4-FFF2-40B4-BE49-F238E27FC236}">
                <a16:creationId xmlns:a16="http://schemas.microsoft.com/office/drawing/2014/main" id="{D8761D25-1423-46A4-D8A4-38A382B2C622}"/>
              </a:ext>
            </a:extLst>
          </p:cNvPr>
          <p:cNvSpPr/>
          <p:nvPr/>
        </p:nvSpPr>
        <p:spPr>
          <a:xfrm>
            <a:off x="1161072" y="5443389"/>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C3CF194-13B0-EF79-5D23-0BEDB787E43D}"/>
              </a:ext>
            </a:extLst>
          </p:cNvPr>
          <p:cNvSpPr/>
          <p:nvPr/>
        </p:nvSpPr>
        <p:spPr>
          <a:xfrm>
            <a:off x="1601882" y="46314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A518B19-0225-18B8-E478-056B8127B59E}"/>
              </a:ext>
            </a:extLst>
          </p:cNvPr>
          <p:cNvSpPr/>
          <p:nvPr/>
        </p:nvSpPr>
        <p:spPr>
          <a:xfrm>
            <a:off x="8904741" y="3429000"/>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13A1468-C5A5-A0E6-E9B9-E64741EDD7E6}"/>
              </a:ext>
            </a:extLst>
          </p:cNvPr>
          <p:cNvPicPr>
            <a:picLocks noChangeAspect="1"/>
          </p:cNvPicPr>
          <p:nvPr/>
        </p:nvPicPr>
        <p:blipFill>
          <a:blip r:embed="rId3"/>
          <a:stretch>
            <a:fillRect/>
          </a:stretch>
        </p:blipFill>
        <p:spPr>
          <a:xfrm>
            <a:off x="3482981" y="3935239"/>
            <a:ext cx="4989416" cy="2568704"/>
          </a:xfrm>
          <a:prstGeom prst="rect">
            <a:avLst/>
          </a:prstGeom>
        </p:spPr>
      </p:pic>
      <p:sp>
        <p:nvSpPr>
          <p:cNvPr id="21" name="Rectangle 20">
            <a:extLst>
              <a:ext uri="{FF2B5EF4-FFF2-40B4-BE49-F238E27FC236}">
                <a16:creationId xmlns:a16="http://schemas.microsoft.com/office/drawing/2014/main" id="{B3D0174C-CD89-FEDB-37CE-5E2F1568B979}"/>
              </a:ext>
            </a:extLst>
          </p:cNvPr>
          <p:cNvSpPr/>
          <p:nvPr/>
        </p:nvSpPr>
        <p:spPr>
          <a:xfrm>
            <a:off x="4117298" y="5636302"/>
            <a:ext cx="689548" cy="104761"/>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Image result for cursor flat art transparent background">
            <a:extLst>
              <a:ext uri="{FF2B5EF4-FFF2-40B4-BE49-F238E27FC236}">
                <a16:creationId xmlns:a16="http://schemas.microsoft.com/office/drawing/2014/main" id="{398551B3-E875-580B-D2D1-3A1A56949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286" y="5701273"/>
            <a:ext cx="110507" cy="1979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cursor flat art transparent background">
            <a:extLst>
              <a:ext uri="{FF2B5EF4-FFF2-40B4-BE49-F238E27FC236}">
                <a16:creationId xmlns:a16="http://schemas.microsoft.com/office/drawing/2014/main" id="{FD1CF328-828C-356D-761D-AF94992C3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676" y="5997210"/>
            <a:ext cx="110507" cy="1979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434763A-67BE-3D23-8F67-FE2ECAD20895}"/>
              </a:ext>
            </a:extLst>
          </p:cNvPr>
          <p:cNvSpPr/>
          <p:nvPr/>
        </p:nvSpPr>
        <p:spPr>
          <a:xfrm>
            <a:off x="5103845" y="5800262"/>
            <a:ext cx="2529364" cy="19694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E0A4E18-9132-8F70-46A4-B0D25D9814A7}"/>
              </a:ext>
            </a:extLst>
          </p:cNvPr>
          <p:cNvPicPr>
            <a:picLocks noChangeAspect="1"/>
          </p:cNvPicPr>
          <p:nvPr/>
        </p:nvPicPr>
        <p:blipFill>
          <a:blip r:embed="rId5"/>
          <a:stretch>
            <a:fillRect/>
          </a:stretch>
        </p:blipFill>
        <p:spPr>
          <a:xfrm>
            <a:off x="3482981" y="3935871"/>
            <a:ext cx="5011325" cy="2568072"/>
          </a:xfrm>
          <a:prstGeom prst="rect">
            <a:avLst/>
          </a:prstGeom>
        </p:spPr>
      </p:pic>
      <p:pic>
        <p:nvPicPr>
          <p:cNvPr id="26" name="Picture 2" descr="Image result for cursor flat art transparent background">
            <a:extLst>
              <a:ext uri="{FF2B5EF4-FFF2-40B4-BE49-F238E27FC236}">
                <a16:creationId xmlns:a16="http://schemas.microsoft.com/office/drawing/2014/main" id="{E55AEC4B-9BEF-379E-B2D5-2AF37CD9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93" y="5121117"/>
            <a:ext cx="109931" cy="19694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707123B-C919-B5BE-5B70-56872EB93A12}"/>
              </a:ext>
            </a:extLst>
          </p:cNvPr>
          <p:cNvSpPr/>
          <p:nvPr/>
        </p:nvSpPr>
        <p:spPr>
          <a:xfrm>
            <a:off x="5103844" y="5063477"/>
            <a:ext cx="1143551" cy="8678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B60186-75DD-BC53-D17A-722CF9E71DAA}"/>
              </a:ext>
            </a:extLst>
          </p:cNvPr>
          <p:cNvPicPr>
            <a:picLocks noChangeAspect="1"/>
          </p:cNvPicPr>
          <p:nvPr/>
        </p:nvPicPr>
        <p:blipFill>
          <a:blip r:embed="rId6"/>
          <a:stretch>
            <a:fillRect/>
          </a:stretch>
        </p:blipFill>
        <p:spPr>
          <a:xfrm>
            <a:off x="3482981" y="3924982"/>
            <a:ext cx="5098311" cy="2636778"/>
          </a:xfrm>
          <a:prstGeom prst="rect">
            <a:avLst/>
          </a:prstGeom>
        </p:spPr>
      </p:pic>
      <p:sp>
        <p:nvSpPr>
          <p:cNvPr id="13" name="Content Placeholder 5">
            <a:extLst>
              <a:ext uri="{FF2B5EF4-FFF2-40B4-BE49-F238E27FC236}">
                <a16:creationId xmlns:a16="http://schemas.microsoft.com/office/drawing/2014/main" id="{6B24DC72-6AD8-9946-A9A3-F3FB2AA7C350}"/>
              </a:ext>
            </a:extLst>
          </p:cNvPr>
          <p:cNvSpPr txBox="1">
            <a:spLocks/>
          </p:cNvSpPr>
          <p:nvPr/>
        </p:nvSpPr>
        <p:spPr>
          <a:xfrm>
            <a:off x="3554754" y="4998509"/>
            <a:ext cx="4989416" cy="461665"/>
          </a:xfrm>
          <a:prstGeom prst="rect">
            <a:avLst/>
          </a:prstGeom>
          <a:solidFill>
            <a:schemeClr val="bg1"/>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22, 2025</a:t>
            </a:r>
          </a:p>
        </p:txBody>
      </p:sp>
    </p:spTree>
    <p:extLst>
      <p:ext uri="{BB962C8B-B14F-4D97-AF65-F5344CB8AC3E}">
        <p14:creationId xmlns:p14="http://schemas.microsoft.com/office/powerpoint/2010/main" val="205140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50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500"/>
                                  </p:stCondLst>
                                  <p:childTnLst>
                                    <p:set>
                                      <p:cBhvr>
                                        <p:cTn id="22" dur="1" fill="hold">
                                          <p:stCondLst>
                                            <p:cond delay="0"/>
                                          </p:stCondLst>
                                        </p:cTn>
                                        <p:tgtEl>
                                          <p:spTgt spid="21"/>
                                        </p:tgtEl>
                                        <p:attrNameLst>
                                          <p:attrName>style.visibility</p:attrName>
                                        </p:attrNameLst>
                                      </p:cBhvr>
                                      <p:to>
                                        <p:strVal val="hidden"/>
                                      </p:to>
                                    </p:se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1000" fill="hold"/>
                                        <p:tgtEl>
                                          <p:spTgt spid="22"/>
                                        </p:tgtEl>
                                        <p:attrNameLst>
                                          <p:attrName>ppt_x</p:attrName>
                                        </p:attrNameLst>
                                      </p:cBhvr>
                                      <p:tavLst>
                                        <p:tav tm="0">
                                          <p:val>
                                            <p:strVal val="#ppt_x"/>
                                          </p:val>
                                        </p:tav>
                                        <p:tav tm="100000">
                                          <p:val>
                                            <p:strVal val="#ppt_x"/>
                                          </p:val>
                                        </p:tav>
                                      </p:tavLst>
                                    </p:anim>
                                    <p:anim calcmode="lin" valueType="num">
                                      <p:cBhvr additive="base">
                                        <p:cTn id="27" dur="10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xit" presetSubtype="0" fill="hold" nodeType="withEffect">
                                  <p:stCondLst>
                                    <p:cond delay="50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1" nodeType="withEffect">
                                  <p:stCondLst>
                                    <p:cond delay="500"/>
                                  </p:stCondLst>
                                  <p:childTnLst>
                                    <p:set>
                                      <p:cBhvr>
                                        <p:cTn id="37" dur="1" fill="hold">
                                          <p:stCondLst>
                                            <p:cond delay="0"/>
                                          </p:stCondLst>
                                        </p:cTn>
                                        <p:tgtEl>
                                          <p:spTgt spid="23"/>
                                        </p:tgtEl>
                                        <p:attrNameLst>
                                          <p:attrName>style.visibility</p:attrName>
                                        </p:attrNameLst>
                                      </p:cBhvr>
                                      <p:to>
                                        <p:strVal val="hidden"/>
                                      </p:to>
                                    </p:se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0" fill="hold"/>
                                        <p:tgtEl>
                                          <p:spTgt spid="26"/>
                                        </p:tgtEl>
                                        <p:attrNameLst>
                                          <p:attrName>ppt_x</p:attrName>
                                        </p:attrNameLst>
                                      </p:cBhvr>
                                      <p:tavLst>
                                        <p:tav tm="0">
                                          <p:val>
                                            <p:strVal val="#ppt_x"/>
                                          </p:val>
                                        </p:tav>
                                        <p:tav tm="100000">
                                          <p:val>
                                            <p:strVal val="#ppt_x"/>
                                          </p:val>
                                        </p:tav>
                                      </p:tavLst>
                                    </p:anim>
                                    <p:anim calcmode="lin" valueType="num">
                                      <p:cBhvr additive="base">
                                        <p:cTn id="42" dur="1000" fill="hold"/>
                                        <p:tgtEl>
                                          <p:spTgt spid="2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3"/>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4"/>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F5AD10E-DCE2-A122-46AA-3F4605DFDF14}"/>
              </a:ext>
            </a:extLst>
          </p:cNvPr>
          <p:cNvSpPr/>
          <p:nvPr/>
        </p:nvSpPr>
        <p:spPr>
          <a:xfrm>
            <a:off x="254161" y="2534670"/>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5173980" y="252698"/>
            <a:ext cx="5955842" cy="1325563"/>
          </a:xfrm>
        </p:spPr>
        <p:txBody>
          <a:bodyPr>
            <a:normAutofit/>
          </a:bodyPr>
          <a:lstStyle/>
          <a:p>
            <a:pPr algn="l"/>
            <a:r>
              <a:rPr lang="en-US" sz="8000" dirty="0">
                <a:solidFill>
                  <a:schemeClr val="bg1">
                    <a:lumMod val="95000"/>
                  </a:schemeClr>
                </a:solidFill>
              </a:rPr>
              <a:t>Supper Menu: Entrée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5173980" y="1731951"/>
            <a:ext cx="7018020" cy="10813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There are two entrée options to choose from for supper. Every day, choose from a hot or cold option to serve. </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6994052" y="3021021"/>
            <a:ext cx="4666721" cy="224245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Do not serve both entrée options</a:t>
            </a:r>
          </a:p>
          <a:p>
            <a:pPr>
              <a:spcBef>
                <a:spcPts val="0"/>
              </a:spcBef>
              <a:spcAft>
                <a:spcPts val="1000"/>
              </a:spcAft>
              <a:buFont typeface="Wingdings" panose="05000000000000000000" pitchFamily="2" charset="2"/>
              <a:buChar char="Ø"/>
            </a:pPr>
            <a:r>
              <a:rPr lang="en-US" altLang="en-US" sz="2400" b="1" dirty="0">
                <a:solidFill>
                  <a:schemeClr val="bg1">
                    <a:lumMod val="95000"/>
                  </a:schemeClr>
                </a:solidFill>
                <a:latin typeface="Century Gothic" panose="020B0502020202020204" pitchFamily="34" charset="0"/>
              </a:rPr>
              <a:t>All</a:t>
            </a:r>
            <a:r>
              <a:rPr lang="en-US" altLang="en-US" sz="2400" dirty="0">
                <a:solidFill>
                  <a:schemeClr val="bg1">
                    <a:lumMod val="95000"/>
                  </a:schemeClr>
                </a:solidFill>
                <a:latin typeface="Century Gothic" panose="020B0502020202020204" pitchFamily="34" charset="0"/>
              </a:rPr>
              <a:t> entrée items count towards 2 components:</a:t>
            </a:r>
          </a:p>
          <a:p>
            <a:pPr lvl="1">
              <a:spcBef>
                <a:spcPts val="0"/>
              </a:spcBef>
              <a:spcAft>
                <a:spcPts val="1000"/>
              </a:spcAft>
              <a:buFont typeface="Arial" panose="020B0604020202020204" pitchFamily="34" charset="0"/>
              <a:buChar char="•"/>
            </a:pPr>
            <a:r>
              <a:rPr lang="en-US" altLang="en-US" sz="2400" dirty="0">
                <a:solidFill>
                  <a:schemeClr val="bg1">
                    <a:lumMod val="95000"/>
                  </a:schemeClr>
                </a:solidFill>
                <a:latin typeface="Century Gothic" panose="020B0502020202020204" pitchFamily="34" charset="0"/>
              </a:rPr>
              <a:t>Meat/ meat alternate &amp; grain </a:t>
            </a:r>
          </a:p>
        </p:txBody>
      </p:sp>
      <p:pic>
        <p:nvPicPr>
          <p:cNvPr id="3" name="Picture 2" descr="A picture containing text, screenshot, font, number">
            <a:extLst>
              <a:ext uri="{FF2B5EF4-FFF2-40B4-BE49-F238E27FC236}">
                <a16:creationId xmlns:a16="http://schemas.microsoft.com/office/drawing/2014/main" id="{01836328-D16A-0BEB-C6CD-6937729EBE94}"/>
              </a:ext>
            </a:extLst>
          </p:cNvPr>
          <p:cNvPicPr>
            <a:picLocks noChangeAspect="1"/>
          </p:cNvPicPr>
          <p:nvPr/>
        </p:nvPicPr>
        <p:blipFill rotWithShape="1">
          <a:blip r:embed="rId3"/>
          <a:srcRect l="7585" t="1852" r="3169" b="12489"/>
          <a:stretch/>
        </p:blipFill>
        <p:spPr>
          <a:xfrm>
            <a:off x="955064" y="3907976"/>
            <a:ext cx="5338083" cy="2711000"/>
          </a:xfrm>
          <a:prstGeom prst="rect">
            <a:avLst/>
          </a:prstGeom>
          <a:ln>
            <a:solidFill>
              <a:srgbClr val="000000"/>
            </a:solidFill>
          </a:ln>
        </p:spPr>
      </p:pic>
      <p:sp>
        <p:nvSpPr>
          <p:cNvPr id="4" name="Flowchart: Connector 3">
            <a:extLst>
              <a:ext uri="{FF2B5EF4-FFF2-40B4-BE49-F238E27FC236}">
                <a16:creationId xmlns:a16="http://schemas.microsoft.com/office/drawing/2014/main" id="{3027C6C7-33A1-4769-1538-8EEB1C66CE5E}"/>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65DFCE5-C70F-13CF-F783-DB93FF1C7E91}"/>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ADE2908D-6240-52A0-6B1B-654401F930C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351BD488-077F-8052-7A2B-59A7A28B3618}"/>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610C0AE0-846C-76B1-5899-A9C5FE62D485}"/>
              </a:ext>
            </a:extLst>
          </p:cNvPr>
          <p:cNvSpPr/>
          <p:nvPr/>
        </p:nvSpPr>
        <p:spPr>
          <a:xfrm>
            <a:off x="6680470" y="5946693"/>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744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7|17.1|16.8|15"/>
</p:tagLst>
</file>

<file path=ppt/tags/tag10.xml><?xml version="1.0" encoding="utf-8"?>
<p:tagLst xmlns:a="http://schemas.openxmlformats.org/drawingml/2006/main" xmlns:r="http://schemas.openxmlformats.org/officeDocument/2006/relationships" xmlns:p="http://schemas.openxmlformats.org/presentationml/2006/main">
  <p:tag name="TIMING" val="|10.3"/>
</p:tagLst>
</file>

<file path=ppt/tags/tag11.xml><?xml version="1.0" encoding="utf-8"?>
<p:tagLst xmlns:a="http://schemas.openxmlformats.org/drawingml/2006/main" xmlns:r="http://schemas.openxmlformats.org/officeDocument/2006/relationships" xmlns:p="http://schemas.openxmlformats.org/presentationml/2006/main">
  <p:tag name="TIMING" val="|7.3"/>
</p:tagLst>
</file>

<file path=ppt/tags/tag12.xml><?xml version="1.0" encoding="utf-8"?>
<p:tagLst xmlns:a="http://schemas.openxmlformats.org/drawingml/2006/main" xmlns:r="http://schemas.openxmlformats.org/officeDocument/2006/relationships" xmlns:p="http://schemas.openxmlformats.org/presentationml/2006/main">
  <p:tag name="TIMING" val="|24.6|6.7|4.2|37.5|7.4|4"/>
</p:tagLst>
</file>

<file path=ppt/tags/tag13.xml><?xml version="1.0" encoding="utf-8"?>
<p:tagLst xmlns:a="http://schemas.openxmlformats.org/drawingml/2006/main" xmlns:r="http://schemas.openxmlformats.org/officeDocument/2006/relationships" xmlns:p="http://schemas.openxmlformats.org/presentationml/2006/main">
  <p:tag name="TIMING" val="|5.4"/>
</p:tagLst>
</file>

<file path=ppt/tags/tag14.xml><?xml version="1.0" encoding="utf-8"?>
<p:tagLst xmlns:a="http://schemas.openxmlformats.org/drawingml/2006/main" xmlns:r="http://schemas.openxmlformats.org/officeDocument/2006/relationships" xmlns:p="http://schemas.openxmlformats.org/presentationml/2006/main">
  <p:tag name="TIMING" val="|5.9|6.5|9.1|4.4"/>
</p:tagLst>
</file>

<file path=ppt/tags/tag15.xml><?xml version="1.0" encoding="utf-8"?>
<p:tagLst xmlns:a="http://schemas.openxmlformats.org/drawingml/2006/main" xmlns:r="http://schemas.openxmlformats.org/officeDocument/2006/relationships" xmlns:p="http://schemas.openxmlformats.org/presentationml/2006/main">
  <p:tag name="TIMING" val="|5.9|3.1|7.3"/>
</p:tagLst>
</file>

<file path=ppt/tags/tag16.xml><?xml version="1.0" encoding="utf-8"?>
<p:tagLst xmlns:a="http://schemas.openxmlformats.org/drawingml/2006/main" xmlns:r="http://schemas.openxmlformats.org/officeDocument/2006/relationships" xmlns:p="http://schemas.openxmlformats.org/presentationml/2006/main">
  <p:tag name="TIMING" val="|8.3|6.2|4.2|5|5.4|7"/>
</p:tagLst>
</file>

<file path=ppt/tags/tag17.xml><?xml version="1.0" encoding="utf-8"?>
<p:tagLst xmlns:a="http://schemas.openxmlformats.org/drawingml/2006/main" xmlns:r="http://schemas.openxmlformats.org/officeDocument/2006/relationships" xmlns:p="http://schemas.openxmlformats.org/presentationml/2006/main">
  <p:tag name="TIMING" val="|4.2|3|3.9"/>
</p:tagLst>
</file>

<file path=ppt/tags/tag18.xml><?xml version="1.0" encoding="utf-8"?>
<p:tagLst xmlns:a="http://schemas.openxmlformats.org/drawingml/2006/main" xmlns:r="http://schemas.openxmlformats.org/officeDocument/2006/relationships" xmlns:p="http://schemas.openxmlformats.org/presentationml/2006/main">
  <p:tag name="TIMING" val="|15.2|11.7|17|32.8"/>
</p:tagLst>
</file>

<file path=ppt/tags/tag2.xml><?xml version="1.0" encoding="utf-8"?>
<p:tagLst xmlns:a="http://schemas.openxmlformats.org/drawingml/2006/main" xmlns:r="http://schemas.openxmlformats.org/officeDocument/2006/relationships" xmlns:p="http://schemas.openxmlformats.org/presentationml/2006/main">
  <p:tag name="TIMING" val="|5.2|3.6|26.5|18.6"/>
</p:tagLst>
</file>

<file path=ppt/tags/tag3.xml><?xml version="1.0" encoding="utf-8"?>
<p:tagLst xmlns:a="http://schemas.openxmlformats.org/drawingml/2006/main" xmlns:r="http://schemas.openxmlformats.org/officeDocument/2006/relationships" xmlns:p="http://schemas.openxmlformats.org/presentationml/2006/main">
  <p:tag name="TIMING" val="|18.7"/>
</p:tagLst>
</file>

<file path=ppt/tags/tag4.xml><?xml version="1.0" encoding="utf-8"?>
<p:tagLst xmlns:a="http://schemas.openxmlformats.org/drawingml/2006/main" xmlns:r="http://schemas.openxmlformats.org/officeDocument/2006/relationships" xmlns:p="http://schemas.openxmlformats.org/presentationml/2006/main">
  <p:tag name="TIMING" val="|14.5|16.3|13.6|8.3"/>
</p:tagLst>
</file>

<file path=ppt/tags/tag5.xml><?xml version="1.0" encoding="utf-8"?>
<p:tagLst xmlns:a="http://schemas.openxmlformats.org/drawingml/2006/main" xmlns:r="http://schemas.openxmlformats.org/officeDocument/2006/relationships" xmlns:p="http://schemas.openxmlformats.org/presentationml/2006/main">
  <p:tag name="TIMING" val="|21.4|11.4|8.2|9|7.3"/>
</p:tagLst>
</file>

<file path=ppt/tags/tag6.xml><?xml version="1.0" encoding="utf-8"?>
<p:tagLst xmlns:a="http://schemas.openxmlformats.org/drawingml/2006/main" xmlns:r="http://schemas.openxmlformats.org/officeDocument/2006/relationships" xmlns:p="http://schemas.openxmlformats.org/presentationml/2006/main">
  <p:tag name="TIMING" val="|23.2|18.9"/>
</p:tagLst>
</file>

<file path=ppt/tags/tag7.xml><?xml version="1.0" encoding="utf-8"?>
<p:tagLst xmlns:a="http://schemas.openxmlformats.org/drawingml/2006/main" xmlns:r="http://schemas.openxmlformats.org/officeDocument/2006/relationships" xmlns:p="http://schemas.openxmlformats.org/presentationml/2006/main">
  <p:tag name="TIMING" val="|8|29"/>
</p:tagLst>
</file>

<file path=ppt/tags/tag8.xml><?xml version="1.0" encoding="utf-8"?>
<p:tagLst xmlns:a="http://schemas.openxmlformats.org/drawingml/2006/main" xmlns:r="http://schemas.openxmlformats.org/officeDocument/2006/relationships" xmlns:p="http://schemas.openxmlformats.org/presentationml/2006/main">
  <p:tag name="TIMING" val="|5.3|25.6"/>
</p:tagLst>
</file>

<file path=ppt/tags/tag9.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895e4f5bcce7b85e61f9e5ff08b55962">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ea07c8c2e6b0a029f169e17c835c337c"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85D7CE-8541-4128-87F1-056F1904625C}">
  <ds:schemaRefs/>
</ds:datastoreItem>
</file>

<file path=customXml/itemProps2.xml><?xml version="1.0" encoding="utf-8"?>
<ds:datastoreItem xmlns:ds="http://schemas.openxmlformats.org/officeDocument/2006/customXml" ds:itemID="{3F18EBB8-EB98-44A0-BA68-C688D23CC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539387-B8FD-47F2-B3E1-6A1E4D54E8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34372</TotalTime>
  <Words>3237</Words>
  <Application>Microsoft Office PowerPoint</Application>
  <PresentationFormat>Widescreen</PresentationFormat>
  <Paragraphs>347</Paragraphs>
  <Slides>42</Slides>
  <Notes>32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2014 Cafe LA Presentation template</vt:lpstr>
      <vt:lpstr>1_2014 Cafe LA Presentation template</vt:lpstr>
      <vt:lpstr>PowerPoint Presentation</vt:lpstr>
      <vt:lpstr>Objective</vt:lpstr>
      <vt:lpstr>Supper Program Eligibility </vt:lpstr>
      <vt:lpstr>Annual Training</vt:lpstr>
      <vt:lpstr>Training Verification Forms</vt:lpstr>
      <vt:lpstr>Training Acknowledgement </vt:lpstr>
      <vt:lpstr>Mandatory Postings</vt:lpstr>
      <vt:lpstr>Eating Area Posters</vt:lpstr>
      <vt:lpstr>Supper Menu: Entrée  </vt:lpstr>
      <vt:lpstr>Supper Entrée Selection  </vt:lpstr>
      <vt:lpstr>Entrée Satisfaction Activity</vt:lpstr>
      <vt:lpstr>Menu Guidelines</vt:lpstr>
      <vt:lpstr>MEAL PATTERNS &amp; SUBSTITUTIONS</vt:lpstr>
      <vt:lpstr>Unequal Component Substitution</vt:lpstr>
      <vt:lpstr>Chocolate Milk Rule</vt:lpstr>
      <vt:lpstr>Reimbursable Meals</vt:lpstr>
      <vt:lpstr>Special Dietary Needs</vt:lpstr>
      <vt:lpstr>Supper Transport Record</vt:lpstr>
      <vt:lpstr>Meal Components for Supper Meal Kits</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PowerPoint Presentation</vt:lpstr>
      <vt:lpstr>Counting and Claiming Forms</vt:lpstr>
      <vt:lpstr>ASP Supper Grid Sheet</vt:lpstr>
      <vt:lpstr>Community Roster</vt:lpstr>
      <vt:lpstr>Early Dismissal Policy</vt:lpstr>
      <vt:lpstr>Early Release Students</vt:lpstr>
      <vt:lpstr>PowerPoint Presentation</vt:lpstr>
      <vt:lpstr>PowerPoint Presentation</vt:lpstr>
      <vt:lpstr>PowerPoint Presentation</vt:lpstr>
      <vt:lpstr>PowerPoint Presentation</vt:lpstr>
      <vt:lpstr>PowerPoint Presentation</vt:lpstr>
      <vt:lpstr>Handling  Challenges</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415</cp:revision>
  <cp:lastPrinted>2024-02-08T17:55:50Z</cp:lastPrinted>
  <dcterms:created xsi:type="dcterms:W3CDTF">2019-04-12T17:28:51Z</dcterms:created>
  <dcterms:modified xsi:type="dcterms:W3CDTF">2025-09-10T20:31:24Z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0x01010097CAFC83EC7FD54AA09FE4051AE6A32C</vt:lpwstr>
  </property>
</Properties>
</file>